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175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41E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06.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41E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06.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41E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06.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41E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06.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06.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4119" y="1870339"/>
            <a:ext cx="9949180" cy="61594"/>
          </a:xfrm>
          <a:custGeom>
            <a:avLst/>
            <a:gdLst/>
            <a:ahLst/>
            <a:cxnLst/>
            <a:rect l="l" t="t" r="r" b="b"/>
            <a:pathLst>
              <a:path w="9949180" h="61594">
                <a:moveTo>
                  <a:pt x="9948976" y="0"/>
                </a:moveTo>
                <a:lnTo>
                  <a:pt x="0" y="0"/>
                </a:lnTo>
                <a:lnTo>
                  <a:pt x="0" y="61328"/>
                </a:lnTo>
                <a:lnTo>
                  <a:pt x="9948976" y="61328"/>
                </a:lnTo>
                <a:lnTo>
                  <a:pt x="9948976" y="0"/>
                </a:lnTo>
                <a:close/>
              </a:path>
            </a:pathLst>
          </a:custGeom>
          <a:solidFill>
            <a:srgbClr val="7BB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3097" y="6420755"/>
            <a:ext cx="9947910" cy="9525"/>
          </a:xfrm>
          <a:custGeom>
            <a:avLst/>
            <a:gdLst/>
            <a:ahLst/>
            <a:cxnLst/>
            <a:rect l="l" t="t" r="r" b="b"/>
            <a:pathLst>
              <a:path w="9947910" h="9525">
                <a:moveTo>
                  <a:pt x="9947897" y="0"/>
                </a:moveTo>
                <a:lnTo>
                  <a:pt x="0" y="0"/>
                </a:lnTo>
                <a:lnTo>
                  <a:pt x="0" y="9194"/>
                </a:lnTo>
                <a:lnTo>
                  <a:pt x="9947897" y="9194"/>
                </a:lnTo>
                <a:lnTo>
                  <a:pt x="9947897" y="0"/>
                </a:lnTo>
                <a:close/>
              </a:path>
            </a:pathLst>
          </a:custGeom>
          <a:solidFill>
            <a:srgbClr val="7BB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1128" y="1105902"/>
            <a:ext cx="920750" cy="351790"/>
          </a:xfrm>
          <a:custGeom>
            <a:avLst/>
            <a:gdLst/>
            <a:ahLst/>
            <a:cxnLst/>
            <a:rect l="l" t="t" r="r" b="b"/>
            <a:pathLst>
              <a:path w="920750" h="351790">
                <a:moveTo>
                  <a:pt x="17805" y="14947"/>
                </a:moveTo>
                <a:lnTo>
                  <a:pt x="0" y="32740"/>
                </a:lnTo>
                <a:lnTo>
                  <a:pt x="0" y="338188"/>
                </a:lnTo>
                <a:lnTo>
                  <a:pt x="17805" y="338188"/>
                </a:lnTo>
                <a:lnTo>
                  <a:pt x="17805" y="14947"/>
                </a:lnTo>
                <a:close/>
              </a:path>
              <a:path w="920750" h="351790">
                <a:moveTo>
                  <a:pt x="232257" y="231393"/>
                </a:moveTo>
                <a:lnTo>
                  <a:pt x="35610" y="231393"/>
                </a:lnTo>
                <a:lnTo>
                  <a:pt x="35610" y="338188"/>
                </a:lnTo>
                <a:lnTo>
                  <a:pt x="53416" y="338188"/>
                </a:lnTo>
                <a:lnTo>
                  <a:pt x="53416" y="249186"/>
                </a:lnTo>
                <a:lnTo>
                  <a:pt x="232257" y="249186"/>
                </a:lnTo>
                <a:lnTo>
                  <a:pt x="232257" y="231393"/>
                </a:lnTo>
                <a:close/>
              </a:path>
              <a:path w="920750" h="351790">
                <a:moveTo>
                  <a:pt x="408381" y="21132"/>
                </a:moveTo>
                <a:lnTo>
                  <a:pt x="274675" y="338188"/>
                </a:lnTo>
                <a:lnTo>
                  <a:pt x="292481" y="338188"/>
                </a:lnTo>
                <a:lnTo>
                  <a:pt x="345135" y="213588"/>
                </a:lnTo>
                <a:lnTo>
                  <a:pt x="525043" y="213588"/>
                </a:lnTo>
                <a:lnTo>
                  <a:pt x="517548" y="195795"/>
                </a:lnTo>
                <a:lnTo>
                  <a:pt x="352628" y="195795"/>
                </a:lnTo>
                <a:lnTo>
                  <a:pt x="408406" y="63487"/>
                </a:lnTo>
                <a:lnTo>
                  <a:pt x="426218" y="63487"/>
                </a:lnTo>
                <a:lnTo>
                  <a:pt x="408381" y="21132"/>
                </a:lnTo>
                <a:close/>
              </a:path>
              <a:path w="920750" h="351790">
                <a:moveTo>
                  <a:pt x="532536" y="231393"/>
                </a:moveTo>
                <a:lnTo>
                  <a:pt x="355473" y="231393"/>
                </a:lnTo>
                <a:lnTo>
                  <a:pt x="310451" y="338188"/>
                </a:lnTo>
                <a:lnTo>
                  <a:pt x="328256" y="338188"/>
                </a:lnTo>
                <a:lnTo>
                  <a:pt x="350761" y="284784"/>
                </a:lnTo>
                <a:lnTo>
                  <a:pt x="519417" y="284784"/>
                </a:lnTo>
                <a:lnTo>
                  <a:pt x="511924" y="266992"/>
                </a:lnTo>
                <a:lnTo>
                  <a:pt x="358267" y="266992"/>
                </a:lnTo>
                <a:lnTo>
                  <a:pt x="365772" y="249186"/>
                </a:lnTo>
                <a:lnTo>
                  <a:pt x="540030" y="249186"/>
                </a:lnTo>
                <a:lnTo>
                  <a:pt x="532536" y="231393"/>
                </a:lnTo>
                <a:close/>
              </a:path>
              <a:path w="920750" h="351790">
                <a:moveTo>
                  <a:pt x="519417" y="284784"/>
                </a:moveTo>
                <a:lnTo>
                  <a:pt x="501611" y="284784"/>
                </a:lnTo>
                <a:lnTo>
                  <a:pt x="524103" y="338188"/>
                </a:lnTo>
                <a:lnTo>
                  <a:pt x="541909" y="338188"/>
                </a:lnTo>
                <a:lnTo>
                  <a:pt x="519417" y="284784"/>
                </a:lnTo>
                <a:close/>
              </a:path>
              <a:path w="920750" h="351790">
                <a:moveTo>
                  <a:pt x="540030" y="249186"/>
                </a:moveTo>
                <a:lnTo>
                  <a:pt x="522223" y="249186"/>
                </a:lnTo>
                <a:lnTo>
                  <a:pt x="559714" y="338188"/>
                </a:lnTo>
                <a:lnTo>
                  <a:pt x="577519" y="338188"/>
                </a:lnTo>
                <a:lnTo>
                  <a:pt x="540030" y="249186"/>
                </a:lnTo>
                <a:close/>
              </a:path>
              <a:path w="920750" h="351790">
                <a:moveTo>
                  <a:pt x="399478" y="0"/>
                </a:moveTo>
                <a:lnTo>
                  <a:pt x="381673" y="0"/>
                </a:lnTo>
                <a:lnTo>
                  <a:pt x="250825" y="310286"/>
                </a:lnTo>
                <a:lnTo>
                  <a:pt x="262153" y="325666"/>
                </a:lnTo>
                <a:lnTo>
                  <a:pt x="399478" y="0"/>
                </a:lnTo>
                <a:close/>
              </a:path>
              <a:path w="920750" h="351790">
                <a:moveTo>
                  <a:pt x="470687" y="0"/>
                </a:moveTo>
                <a:lnTo>
                  <a:pt x="452881" y="0"/>
                </a:lnTo>
                <a:lnTo>
                  <a:pt x="590042" y="325666"/>
                </a:lnTo>
                <a:lnTo>
                  <a:pt x="601345" y="310286"/>
                </a:lnTo>
                <a:lnTo>
                  <a:pt x="470687" y="0"/>
                </a:lnTo>
                <a:close/>
              </a:path>
              <a:path w="920750" h="351790">
                <a:moveTo>
                  <a:pt x="89014" y="249186"/>
                </a:moveTo>
                <a:lnTo>
                  <a:pt x="71221" y="249186"/>
                </a:lnTo>
                <a:lnTo>
                  <a:pt x="71221" y="323240"/>
                </a:lnTo>
                <a:lnTo>
                  <a:pt x="89014" y="305447"/>
                </a:lnTo>
                <a:lnTo>
                  <a:pt x="89014" y="249186"/>
                </a:lnTo>
                <a:close/>
              </a:path>
              <a:path w="920750" h="351790">
                <a:moveTo>
                  <a:pt x="267068" y="0"/>
                </a:moveTo>
                <a:lnTo>
                  <a:pt x="35610" y="0"/>
                </a:lnTo>
                <a:lnTo>
                  <a:pt x="35610" y="213588"/>
                </a:lnTo>
                <a:lnTo>
                  <a:pt x="232257" y="213588"/>
                </a:lnTo>
                <a:lnTo>
                  <a:pt x="232257" y="195795"/>
                </a:lnTo>
                <a:lnTo>
                  <a:pt x="53416" y="195795"/>
                </a:lnTo>
                <a:lnTo>
                  <a:pt x="53416" y="17792"/>
                </a:lnTo>
                <a:lnTo>
                  <a:pt x="267068" y="17792"/>
                </a:lnTo>
                <a:lnTo>
                  <a:pt x="267068" y="0"/>
                </a:lnTo>
                <a:close/>
              </a:path>
              <a:path w="920750" h="351790">
                <a:moveTo>
                  <a:pt x="426218" y="63487"/>
                </a:moveTo>
                <a:lnTo>
                  <a:pt x="408406" y="63487"/>
                </a:lnTo>
                <a:lnTo>
                  <a:pt x="417322" y="84658"/>
                </a:lnTo>
                <a:lnTo>
                  <a:pt x="370484" y="195795"/>
                </a:lnTo>
                <a:lnTo>
                  <a:pt x="388277" y="195795"/>
                </a:lnTo>
                <a:lnTo>
                  <a:pt x="426224" y="105790"/>
                </a:lnTo>
                <a:lnTo>
                  <a:pt x="444034" y="105790"/>
                </a:lnTo>
                <a:lnTo>
                  <a:pt x="426218" y="63487"/>
                </a:lnTo>
                <a:close/>
              </a:path>
              <a:path w="920750" h="351790">
                <a:moveTo>
                  <a:pt x="444034" y="105790"/>
                </a:moveTo>
                <a:lnTo>
                  <a:pt x="426224" y="105790"/>
                </a:lnTo>
                <a:lnTo>
                  <a:pt x="464134" y="195795"/>
                </a:lnTo>
                <a:lnTo>
                  <a:pt x="481939" y="195795"/>
                </a:lnTo>
                <a:lnTo>
                  <a:pt x="444034" y="105790"/>
                </a:lnTo>
                <a:close/>
              </a:path>
              <a:path w="920750" h="351790">
                <a:moveTo>
                  <a:pt x="435076" y="0"/>
                </a:moveTo>
                <a:lnTo>
                  <a:pt x="417283" y="0"/>
                </a:lnTo>
                <a:lnTo>
                  <a:pt x="499745" y="195795"/>
                </a:lnTo>
                <a:lnTo>
                  <a:pt x="517548" y="195795"/>
                </a:lnTo>
                <a:lnTo>
                  <a:pt x="435076" y="0"/>
                </a:lnTo>
                <a:close/>
              </a:path>
              <a:path w="920750" h="351790">
                <a:moveTo>
                  <a:pt x="267068" y="35598"/>
                </a:moveTo>
                <a:lnTo>
                  <a:pt x="71221" y="35598"/>
                </a:lnTo>
                <a:lnTo>
                  <a:pt x="71221" y="177990"/>
                </a:lnTo>
                <a:lnTo>
                  <a:pt x="241503" y="177990"/>
                </a:lnTo>
                <a:lnTo>
                  <a:pt x="259067" y="160197"/>
                </a:lnTo>
                <a:lnTo>
                  <a:pt x="89027" y="160197"/>
                </a:lnTo>
                <a:lnTo>
                  <a:pt x="89027" y="88988"/>
                </a:lnTo>
                <a:lnTo>
                  <a:pt x="234454" y="88988"/>
                </a:lnTo>
                <a:lnTo>
                  <a:pt x="252247" y="71196"/>
                </a:lnTo>
                <a:lnTo>
                  <a:pt x="89027" y="71196"/>
                </a:lnTo>
                <a:lnTo>
                  <a:pt x="89027" y="53390"/>
                </a:lnTo>
                <a:lnTo>
                  <a:pt x="267068" y="53390"/>
                </a:lnTo>
                <a:lnTo>
                  <a:pt x="267068" y="35598"/>
                </a:lnTo>
                <a:close/>
              </a:path>
              <a:path w="920750" h="351790">
                <a:moveTo>
                  <a:pt x="635381" y="14947"/>
                </a:moveTo>
                <a:lnTo>
                  <a:pt x="617575" y="32740"/>
                </a:lnTo>
                <a:lnTo>
                  <a:pt x="617623" y="222491"/>
                </a:lnTo>
                <a:lnTo>
                  <a:pt x="624383" y="263929"/>
                </a:lnTo>
                <a:lnTo>
                  <a:pt x="643341" y="299471"/>
                </a:lnTo>
                <a:lnTo>
                  <a:pt x="672247" y="327052"/>
                </a:lnTo>
                <a:lnTo>
                  <a:pt x="708901" y="344900"/>
                </a:lnTo>
                <a:lnTo>
                  <a:pt x="751103" y="351243"/>
                </a:lnTo>
                <a:lnTo>
                  <a:pt x="768908" y="351243"/>
                </a:lnTo>
                <a:lnTo>
                  <a:pt x="812534" y="344926"/>
                </a:lnTo>
                <a:lnTo>
                  <a:pt x="837346" y="333743"/>
                </a:lnTo>
                <a:lnTo>
                  <a:pt x="751103" y="333743"/>
                </a:lnTo>
                <a:lnTo>
                  <a:pt x="706061" y="325251"/>
                </a:lnTo>
                <a:lnTo>
                  <a:pt x="669277" y="301778"/>
                </a:lnTo>
                <a:lnTo>
                  <a:pt x="644479" y="266331"/>
                </a:lnTo>
                <a:lnTo>
                  <a:pt x="635503" y="222491"/>
                </a:lnTo>
                <a:lnTo>
                  <a:pt x="635381" y="14947"/>
                </a:lnTo>
                <a:close/>
              </a:path>
              <a:path w="920750" h="351790">
                <a:moveTo>
                  <a:pt x="884643" y="0"/>
                </a:moveTo>
                <a:lnTo>
                  <a:pt x="866838" y="0"/>
                </a:lnTo>
                <a:lnTo>
                  <a:pt x="866716" y="222491"/>
                </a:lnTo>
                <a:lnTo>
                  <a:pt x="857743" y="266331"/>
                </a:lnTo>
                <a:lnTo>
                  <a:pt x="832940" y="301783"/>
                </a:lnTo>
                <a:lnTo>
                  <a:pt x="796152" y="325253"/>
                </a:lnTo>
                <a:lnTo>
                  <a:pt x="751103" y="333743"/>
                </a:lnTo>
                <a:lnTo>
                  <a:pt x="837346" y="333743"/>
                </a:lnTo>
                <a:lnTo>
                  <a:pt x="853553" y="326438"/>
                </a:lnTo>
                <a:lnTo>
                  <a:pt x="855633" y="324624"/>
                </a:lnTo>
                <a:lnTo>
                  <a:pt x="831583" y="324624"/>
                </a:lnTo>
                <a:lnTo>
                  <a:pt x="831189" y="324103"/>
                </a:lnTo>
                <a:lnTo>
                  <a:pt x="853289" y="303307"/>
                </a:lnTo>
                <a:lnTo>
                  <a:pt x="870137" y="279538"/>
                </a:lnTo>
                <a:lnTo>
                  <a:pt x="880874" y="252575"/>
                </a:lnTo>
                <a:lnTo>
                  <a:pt x="884607" y="222491"/>
                </a:lnTo>
                <a:lnTo>
                  <a:pt x="884643" y="0"/>
                </a:lnTo>
                <a:close/>
              </a:path>
              <a:path w="920750" h="351790">
                <a:moveTo>
                  <a:pt x="920254" y="0"/>
                </a:moveTo>
                <a:lnTo>
                  <a:pt x="902449" y="0"/>
                </a:lnTo>
                <a:lnTo>
                  <a:pt x="902419" y="204952"/>
                </a:lnTo>
                <a:lnTo>
                  <a:pt x="898352" y="239115"/>
                </a:lnTo>
                <a:lnTo>
                  <a:pt x="885618" y="270752"/>
                </a:lnTo>
                <a:lnTo>
                  <a:pt x="863583" y="299344"/>
                </a:lnTo>
                <a:lnTo>
                  <a:pt x="831583" y="324624"/>
                </a:lnTo>
                <a:lnTo>
                  <a:pt x="855633" y="324624"/>
                </a:lnTo>
                <a:lnTo>
                  <a:pt x="887895" y="296481"/>
                </a:lnTo>
                <a:lnTo>
                  <a:pt x="911486" y="255752"/>
                </a:lnTo>
                <a:lnTo>
                  <a:pt x="920254" y="204952"/>
                </a:lnTo>
                <a:lnTo>
                  <a:pt x="920254" y="0"/>
                </a:lnTo>
                <a:close/>
              </a:path>
              <a:path w="920750" h="351790">
                <a:moveTo>
                  <a:pt x="670991" y="0"/>
                </a:moveTo>
                <a:lnTo>
                  <a:pt x="653186" y="0"/>
                </a:lnTo>
                <a:lnTo>
                  <a:pt x="653186" y="222491"/>
                </a:lnTo>
                <a:lnTo>
                  <a:pt x="661074" y="259755"/>
                </a:lnTo>
                <a:lnTo>
                  <a:pt x="682094" y="289359"/>
                </a:lnTo>
                <a:lnTo>
                  <a:pt x="713140" y="308891"/>
                </a:lnTo>
                <a:lnTo>
                  <a:pt x="751103" y="315937"/>
                </a:lnTo>
                <a:lnTo>
                  <a:pt x="789200" y="308840"/>
                </a:lnTo>
                <a:lnTo>
                  <a:pt x="806125" y="298145"/>
                </a:lnTo>
                <a:lnTo>
                  <a:pt x="751103" y="298145"/>
                </a:lnTo>
                <a:lnTo>
                  <a:pt x="720099" y="292485"/>
                </a:lnTo>
                <a:lnTo>
                  <a:pt x="694728" y="276748"/>
                </a:lnTo>
                <a:lnTo>
                  <a:pt x="677519" y="252796"/>
                </a:lnTo>
                <a:lnTo>
                  <a:pt x="671004" y="222491"/>
                </a:lnTo>
                <a:lnTo>
                  <a:pt x="670991" y="0"/>
                </a:lnTo>
                <a:close/>
              </a:path>
              <a:path w="920750" h="351790">
                <a:moveTo>
                  <a:pt x="842074" y="255676"/>
                </a:moveTo>
                <a:lnTo>
                  <a:pt x="823887" y="255676"/>
                </a:lnTo>
                <a:lnTo>
                  <a:pt x="824280" y="256197"/>
                </a:lnTo>
                <a:lnTo>
                  <a:pt x="811635" y="273692"/>
                </a:lnTo>
                <a:lnTo>
                  <a:pt x="794950" y="286896"/>
                </a:lnTo>
                <a:lnTo>
                  <a:pt x="774635" y="295237"/>
                </a:lnTo>
                <a:lnTo>
                  <a:pt x="751103" y="298145"/>
                </a:lnTo>
                <a:lnTo>
                  <a:pt x="806125" y="298145"/>
                </a:lnTo>
                <a:lnTo>
                  <a:pt x="820318" y="289175"/>
                </a:lnTo>
                <a:lnTo>
                  <a:pt x="841311" y="259380"/>
                </a:lnTo>
                <a:lnTo>
                  <a:pt x="842074" y="255676"/>
                </a:lnTo>
                <a:close/>
              </a:path>
              <a:path w="920750" h="351790">
                <a:moveTo>
                  <a:pt x="706589" y="0"/>
                </a:moveTo>
                <a:lnTo>
                  <a:pt x="688797" y="0"/>
                </a:lnTo>
                <a:lnTo>
                  <a:pt x="688852" y="204952"/>
                </a:lnTo>
                <a:lnTo>
                  <a:pt x="695092" y="235173"/>
                </a:lnTo>
                <a:lnTo>
                  <a:pt x="712260" y="259105"/>
                </a:lnTo>
                <a:lnTo>
                  <a:pt x="737724" y="274741"/>
                </a:lnTo>
                <a:lnTo>
                  <a:pt x="768908" y="280339"/>
                </a:lnTo>
                <a:lnTo>
                  <a:pt x="783035" y="278697"/>
                </a:lnTo>
                <a:lnTo>
                  <a:pt x="797588" y="273904"/>
                </a:lnTo>
                <a:lnTo>
                  <a:pt x="811546" y="266163"/>
                </a:lnTo>
                <a:lnTo>
                  <a:pt x="815816" y="262534"/>
                </a:lnTo>
                <a:lnTo>
                  <a:pt x="768908" y="262534"/>
                </a:lnTo>
                <a:lnTo>
                  <a:pt x="744651" y="258333"/>
                </a:lnTo>
                <a:lnTo>
                  <a:pt x="724842" y="246511"/>
                </a:lnTo>
                <a:lnTo>
                  <a:pt x="711487" y="228239"/>
                </a:lnTo>
                <a:lnTo>
                  <a:pt x="706645" y="204952"/>
                </a:lnTo>
                <a:lnTo>
                  <a:pt x="706589" y="0"/>
                </a:lnTo>
                <a:close/>
              </a:path>
              <a:path w="920750" h="351790">
                <a:moveTo>
                  <a:pt x="849033" y="14947"/>
                </a:moveTo>
                <a:lnTo>
                  <a:pt x="831227" y="32740"/>
                </a:lnTo>
                <a:lnTo>
                  <a:pt x="831172" y="204952"/>
                </a:lnTo>
                <a:lnTo>
                  <a:pt x="826330" y="228239"/>
                </a:lnTo>
                <a:lnTo>
                  <a:pt x="812974" y="246511"/>
                </a:lnTo>
                <a:lnTo>
                  <a:pt x="793165" y="258333"/>
                </a:lnTo>
                <a:lnTo>
                  <a:pt x="768908" y="262534"/>
                </a:lnTo>
                <a:lnTo>
                  <a:pt x="815816" y="262534"/>
                </a:lnTo>
                <a:lnTo>
                  <a:pt x="823887" y="255676"/>
                </a:lnTo>
                <a:lnTo>
                  <a:pt x="842074" y="255676"/>
                </a:lnTo>
                <a:lnTo>
                  <a:pt x="848910" y="222491"/>
                </a:lnTo>
                <a:lnTo>
                  <a:pt x="849033" y="14947"/>
                </a:lnTo>
                <a:close/>
              </a:path>
            </a:pathLst>
          </a:custGeom>
          <a:solidFill>
            <a:srgbClr val="041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674" y="982597"/>
            <a:ext cx="5750560" cy="684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41E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88" y="2290940"/>
            <a:ext cx="8560435" cy="2747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06.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2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joerd.harder@fau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va.landeck@fau.d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ie.nat.fau.de/studium/chem-molsc/auslandsstudium/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chemistry.nat.fau.eu/files/2019/10/Bewerbungsformular_Erasmus_EN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istry.nat.fau.eu/studying/chemistry" TargetMode="External"/><Relationship Id="rId5" Type="http://schemas.openxmlformats.org/officeDocument/2006/relationships/hyperlink" Target="http://www.chemie.nat.fau.de/studium/chem-molsc/auslandsstudium/" TargetMode="Externa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hemie.nat.fau.de/studium/chem-molsc/auslandsstudiu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hemie.nat.fau.de/studium/chem-molsc/auslandsstudium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fau.de/education/international/wege-ins-ausla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.de/education/international/wege-ins-ausland/studieren-im-ausland/fauexchang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u.de/studium/wege-ins-ausland/studieren-im-ausland/erasmus-studiu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hyperlink" Target="http://www.chemie.nat.fau.de/studium/chem-molsc/auslandsstudiu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ie.nat.fau.de/studium/chem-molsc/auslandsstudiu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850900"/>
            <a:ext cx="10391140" cy="5842000"/>
            <a:chOff x="152400" y="850900"/>
            <a:chExt cx="10391140" cy="5842000"/>
          </a:xfrm>
        </p:grpSpPr>
        <p:sp>
          <p:nvSpPr>
            <p:cNvPr id="3" name="object 3"/>
            <p:cNvSpPr/>
            <p:nvPr/>
          </p:nvSpPr>
          <p:spPr>
            <a:xfrm>
              <a:off x="152400" y="850900"/>
              <a:ext cx="10388600" cy="1387475"/>
            </a:xfrm>
            <a:custGeom>
              <a:avLst/>
              <a:gdLst/>
              <a:ahLst/>
              <a:cxnLst/>
              <a:rect l="l" t="t" r="r" b="b"/>
              <a:pathLst>
                <a:path w="10388600" h="1387475">
                  <a:moveTo>
                    <a:pt x="0" y="1387475"/>
                  </a:moveTo>
                  <a:lnTo>
                    <a:pt x="10388600" y="1387475"/>
                  </a:lnTo>
                  <a:lnTo>
                    <a:pt x="10388600" y="0"/>
                  </a:lnTo>
                  <a:lnTo>
                    <a:pt x="0" y="0"/>
                  </a:lnTo>
                  <a:lnTo>
                    <a:pt x="0" y="1387475"/>
                  </a:lnTo>
                  <a:close/>
                </a:path>
              </a:pathLst>
            </a:custGeom>
            <a:solidFill>
              <a:srgbClr val="7BB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4119" y="1870339"/>
              <a:ext cx="9949180" cy="61594"/>
            </a:xfrm>
            <a:custGeom>
              <a:avLst/>
              <a:gdLst/>
              <a:ahLst/>
              <a:cxnLst/>
              <a:rect l="l" t="t" r="r" b="b"/>
              <a:pathLst>
                <a:path w="9949180" h="61594">
                  <a:moveTo>
                    <a:pt x="9948976" y="0"/>
                  </a:moveTo>
                  <a:lnTo>
                    <a:pt x="0" y="0"/>
                  </a:lnTo>
                  <a:lnTo>
                    <a:pt x="0" y="61328"/>
                  </a:lnTo>
                  <a:lnTo>
                    <a:pt x="9948976" y="61328"/>
                  </a:lnTo>
                  <a:lnTo>
                    <a:pt x="9948976" y="0"/>
                  </a:lnTo>
                  <a:close/>
                </a:path>
              </a:pathLst>
            </a:custGeom>
            <a:solidFill>
              <a:srgbClr val="2661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05135" y="1116232"/>
              <a:ext cx="1196340" cy="457200"/>
            </a:xfrm>
            <a:custGeom>
              <a:avLst/>
              <a:gdLst/>
              <a:ahLst/>
              <a:cxnLst/>
              <a:rect l="l" t="t" r="r" b="b"/>
              <a:pathLst>
                <a:path w="1196340" h="457200">
                  <a:moveTo>
                    <a:pt x="23139" y="19418"/>
                  </a:moveTo>
                  <a:lnTo>
                    <a:pt x="0" y="42557"/>
                  </a:lnTo>
                  <a:lnTo>
                    <a:pt x="0" y="439610"/>
                  </a:lnTo>
                  <a:lnTo>
                    <a:pt x="23139" y="439610"/>
                  </a:lnTo>
                  <a:lnTo>
                    <a:pt x="23139" y="19418"/>
                  </a:lnTo>
                  <a:close/>
                </a:path>
                <a:path w="1196340" h="457200">
                  <a:moveTo>
                    <a:pt x="301917" y="300786"/>
                  </a:moveTo>
                  <a:lnTo>
                    <a:pt x="46291" y="300786"/>
                  </a:lnTo>
                  <a:lnTo>
                    <a:pt x="46291" y="439610"/>
                  </a:lnTo>
                  <a:lnTo>
                    <a:pt x="69430" y="439610"/>
                  </a:lnTo>
                  <a:lnTo>
                    <a:pt x="69430" y="323926"/>
                  </a:lnTo>
                  <a:lnTo>
                    <a:pt x="301917" y="323926"/>
                  </a:lnTo>
                  <a:lnTo>
                    <a:pt x="301917" y="300786"/>
                  </a:lnTo>
                  <a:close/>
                </a:path>
                <a:path w="1196340" h="457200">
                  <a:moveTo>
                    <a:pt x="530847" y="27470"/>
                  </a:moveTo>
                  <a:lnTo>
                    <a:pt x="357047" y="439610"/>
                  </a:lnTo>
                  <a:lnTo>
                    <a:pt x="380199" y="439610"/>
                  </a:lnTo>
                  <a:lnTo>
                    <a:pt x="448640" y="277647"/>
                  </a:lnTo>
                  <a:lnTo>
                    <a:pt x="682510" y="277647"/>
                  </a:lnTo>
                  <a:lnTo>
                    <a:pt x="672764" y="254508"/>
                  </a:lnTo>
                  <a:lnTo>
                    <a:pt x="458393" y="254508"/>
                  </a:lnTo>
                  <a:lnTo>
                    <a:pt x="530898" y="82537"/>
                  </a:lnTo>
                  <a:lnTo>
                    <a:pt x="554042" y="82537"/>
                  </a:lnTo>
                  <a:lnTo>
                    <a:pt x="530847" y="27470"/>
                  </a:lnTo>
                  <a:close/>
                </a:path>
                <a:path w="1196340" h="457200">
                  <a:moveTo>
                    <a:pt x="692251" y="300786"/>
                  </a:moveTo>
                  <a:lnTo>
                    <a:pt x="462089" y="300786"/>
                  </a:lnTo>
                  <a:lnTo>
                    <a:pt x="403555" y="439610"/>
                  </a:lnTo>
                  <a:lnTo>
                    <a:pt x="426707" y="439610"/>
                  </a:lnTo>
                  <a:lnTo>
                    <a:pt x="455968" y="370192"/>
                  </a:lnTo>
                  <a:lnTo>
                    <a:pt x="675198" y="370192"/>
                  </a:lnTo>
                  <a:lnTo>
                    <a:pt x="665454" y="347052"/>
                  </a:lnTo>
                  <a:lnTo>
                    <a:pt x="465721" y="347052"/>
                  </a:lnTo>
                  <a:lnTo>
                    <a:pt x="475475" y="323926"/>
                  </a:lnTo>
                  <a:lnTo>
                    <a:pt x="701997" y="323926"/>
                  </a:lnTo>
                  <a:lnTo>
                    <a:pt x="692251" y="300786"/>
                  </a:lnTo>
                  <a:close/>
                </a:path>
                <a:path w="1196340" h="457200">
                  <a:moveTo>
                    <a:pt x="675198" y="370192"/>
                  </a:moveTo>
                  <a:lnTo>
                    <a:pt x="652056" y="370192"/>
                  </a:lnTo>
                  <a:lnTo>
                    <a:pt x="681291" y="439610"/>
                  </a:lnTo>
                  <a:lnTo>
                    <a:pt x="704430" y="439610"/>
                  </a:lnTo>
                  <a:lnTo>
                    <a:pt x="675198" y="370192"/>
                  </a:lnTo>
                  <a:close/>
                </a:path>
                <a:path w="1196340" h="457200">
                  <a:moveTo>
                    <a:pt x="701997" y="323926"/>
                  </a:moveTo>
                  <a:lnTo>
                    <a:pt x="678853" y="323926"/>
                  </a:lnTo>
                  <a:lnTo>
                    <a:pt x="727583" y="439610"/>
                  </a:lnTo>
                  <a:lnTo>
                    <a:pt x="750722" y="439610"/>
                  </a:lnTo>
                  <a:lnTo>
                    <a:pt x="701997" y="323926"/>
                  </a:lnTo>
                  <a:close/>
                </a:path>
                <a:path w="1196340" h="457200">
                  <a:moveTo>
                    <a:pt x="519277" y="0"/>
                  </a:moveTo>
                  <a:lnTo>
                    <a:pt x="496138" y="0"/>
                  </a:lnTo>
                  <a:lnTo>
                    <a:pt x="326047" y="403339"/>
                  </a:lnTo>
                  <a:lnTo>
                    <a:pt x="340779" y="423341"/>
                  </a:lnTo>
                  <a:lnTo>
                    <a:pt x="519277" y="0"/>
                  </a:lnTo>
                  <a:close/>
                </a:path>
                <a:path w="1196340" h="457200">
                  <a:moveTo>
                    <a:pt x="611860" y="0"/>
                  </a:moveTo>
                  <a:lnTo>
                    <a:pt x="588708" y="0"/>
                  </a:lnTo>
                  <a:lnTo>
                    <a:pt x="766991" y="423341"/>
                  </a:lnTo>
                  <a:lnTo>
                    <a:pt x="781697" y="403339"/>
                  </a:lnTo>
                  <a:lnTo>
                    <a:pt x="611860" y="0"/>
                  </a:lnTo>
                  <a:close/>
                </a:path>
                <a:path w="1196340" h="457200">
                  <a:moveTo>
                    <a:pt x="115722" y="323926"/>
                  </a:moveTo>
                  <a:lnTo>
                    <a:pt x="92583" y="323926"/>
                  </a:lnTo>
                  <a:lnTo>
                    <a:pt x="92583" y="420179"/>
                  </a:lnTo>
                  <a:lnTo>
                    <a:pt x="115722" y="397052"/>
                  </a:lnTo>
                  <a:lnTo>
                    <a:pt x="115722" y="323926"/>
                  </a:lnTo>
                  <a:close/>
                </a:path>
                <a:path w="1196340" h="457200">
                  <a:moveTo>
                    <a:pt x="347167" y="0"/>
                  </a:moveTo>
                  <a:lnTo>
                    <a:pt x="46291" y="0"/>
                  </a:lnTo>
                  <a:lnTo>
                    <a:pt x="46291" y="277647"/>
                  </a:lnTo>
                  <a:lnTo>
                    <a:pt x="301917" y="277647"/>
                  </a:lnTo>
                  <a:lnTo>
                    <a:pt x="301917" y="254508"/>
                  </a:lnTo>
                  <a:lnTo>
                    <a:pt x="69430" y="254508"/>
                  </a:lnTo>
                  <a:lnTo>
                    <a:pt x="69430" y="23126"/>
                  </a:lnTo>
                  <a:lnTo>
                    <a:pt x="347167" y="23126"/>
                  </a:lnTo>
                  <a:lnTo>
                    <a:pt x="347167" y="0"/>
                  </a:lnTo>
                  <a:close/>
                </a:path>
                <a:path w="1196340" h="457200">
                  <a:moveTo>
                    <a:pt x="554042" y="82537"/>
                  </a:moveTo>
                  <a:lnTo>
                    <a:pt x="530898" y="82537"/>
                  </a:lnTo>
                  <a:lnTo>
                    <a:pt x="542493" y="110045"/>
                  </a:lnTo>
                  <a:lnTo>
                    <a:pt x="481596" y="254508"/>
                  </a:lnTo>
                  <a:lnTo>
                    <a:pt x="504736" y="254508"/>
                  </a:lnTo>
                  <a:lnTo>
                    <a:pt x="554050" y="137515"/>
                  </a:lnTo>
                  <a:lnTo>
                    <a:pt x="577199" y="137515"/>
                  </a:lnTo>
                  <a:lnTo>
                    <a:pt x="554042" y="82537"/>
                  </a:lnTo>
                  <a:close/>
                </a:path>
                <a:path w="1196340" h="457200">
                  <a:moveTo>
                    <a:pt x="577199" y="137515"/>
                  </a:moveTo>
                  <a:lnTo>
                    <a:pt x="554050" y="137515"/>
                  </a:lnTo>
                  <a:lnTo>
                    <a:pt x="603326" y="254508"/>
                  </a:lnTo>
                  <a:lnTo>
                    <a:pt x="626478" y="254508"/>
                  </a:lnTo>
                  <a:lnTo>
                    <a:pt x="577199" y="137515"/>
                  </a:lnTo>
                  <a:close/>
                </a:path>
                <a:path w="1196340" h="457200">
                  <a:moveTo>
                    <a:pt x="565569" y="0"/>
                  </a:moveTo>
                  <a:lnTo>
                    <a:pt x="542429" y="0"/>
                  </a:lnTo>
                  <a:lnTo>
                    <a:pt x="649617" y="254508"/>
                  </a:lnTo>
                  <a:lnTo>
                    <a:pt x="672764" y="254508"/>
                  </a:lnTo>
                  <a:lnTo>
                    <a:pt x="565569" y="0"/>
                  </a:lnTo>
                  <a:close/>
                </a:path>
                <a:path w="1196340" h="457200">
                  <a:moveTo>
                    <a:pt x="347167" y="46266"/>
                  </a:moveTo>
                  <a:lnTo>
                    <a:pt x="92583" y="46266"/>
                  </a:lnTo>
                  <a:lnTo>
                    <a:pt x="92583" y="231368"/>
                  </a:lnTo>
                  <a:lnTo>
                    <a:pt x="313931" y="231368"/>
                  </a:lnTo>
                  <a:lnTo>
                    <a:pt x="336765" y="208229"/>
                  </a:lnTo>
                  <a:lnTo>
                    <a:pt x="115722" y="208229"/>
                  </a:lnTo>
                  <a:lnTo>
                    <a:pt x="115722" y="115684"/>
                  </a:lnTo>
                  <a:lnTo>
                    <a:pt x="304761" y="115684"/>
                  </a:lnTo>
                  <a:lnTo>
                    <a:pt x="327901" y="92544"/>
                  </a:lnTo>
                  <a:lnTo>
                    <a:pt x="115722" y="92544"/>
                  </a:lnTo>
                  <a:lnTo>
                    <a:pt x="115722" y="69405"/>
                  </a:lnTo>
                  <a:lnTo>
                    <a:pt x="347167" y="69405"/>
                  </a:lnTo>
                  <a:lnTo>
                    <a:pt x="347167" y="46266"/>
                  </a:lnTo>
                  <a:close/>
                </a:path>
                <a:path w="1196340" h="457200">
                  <a:moveTo>
                    <a:pt x="825944" y="19418"/>
                  </a:moveTo>
                  <a:lnTo>
                    <a:pt x="802792" y="42557"/>
                  </a:lnTo>
                  <a:lnTo>
                    <a:pt x="802845" y="289217"/>
                  </a:lnTo>
                  <a:lnTo>
                    <a:pt x="808992" y="334529"/>
                  </a:lnTo>
                  <a:lnTo>
                    <a:pt x="826490" y="374913"/>
                  </a:lnTo>
                  <a:lnTo>
                    <a:pt x="853632" y="408643"/>
                  </a:lnTo>
                  <a:lnTo>
                    <a:pt x="888762" y="434385"/>
                  </a:lnTo>
                  <a:lnTo>
                    <a:pt x="930228" y="450807"/>
                  </a:lnTo>
                  <a:lnTo>
                    <a:pt x="976376" y="456577"/>
                  </a:lnTo>
                  <a:lnTo>
                    <a:pt x="999515" y="456577"/>
                  </a:lnTo>
                  <a:lnTo>
                    <a:pt x="1040135" y="452365"/>
                  </a:lnTo>
                  <a:lnTo>
                    <a:pt x="1079798" y="439950"/>
                  </a:lnTo>
                  <a:lnTo>
                    <a:pt x="1090912" y="433819"/>
                  </a:lnTo>
                  <a:lnTo>
                    <a:pt x="976376" y="433819"/>
                  </a:lnTo>
                  <a:lnTo>
                    <a:pt x="928827" y="426673"/>
                  </a:lnTo>
                  <a:lnTo>
                    <a:pt x="887532" y="406567"/>
                  </a:lnTo>
                  <a:lnTo>
                    <a:pt x="854968" y="375496"/>
                  </a:lnTo>
                  <a:lnTo>
                    <a:pt x="833613" y="335455"/>
                  </a:lnTo>
                  <a:lnTo>
                    <a:pt x="826070" y="289217"/>
                  </a:lnTo>
                  <a:lnTo>
                    <a:pt x="825944" y="19418"/>
                  </a:lnTo>
                  <a:close/>
                </a:path>
                <a:path w="1196340" h="457200">
                  <a:moveTo>
                    <a:pt x="1149959" y="0"/>
                  </a:moveTo>
                  <a:lnTo>
                    <a:pt x="1126807" y="0"/>
                  </a:lnTo>
                  <a:lnTo>
                    <a:pt x="1126681" y="289217"/>
                  </a:lnTo>
                  <a:lnTo>
                    <a:pt x="1119138" y="335455"/>
                  </a:lnTo>
                  <a:lnTo>
                    <a:pt x="1097783" y="375496"/>
                  </a:lnTo>
                  <a:lnTo>
                    <a:pt x="1065219" y="406567"/>
                  </a:lnTo>
                  <a:lnTo>
                    <a:pt x="1023924" y="426673"/>
                  </a:lnTo>
                  <a:lnTo>
                    <a:pt x="976376" y="433819"/>
                  </a:lnTo>
                  <a:lnTo>
                    <a:pt x="1090912" y="433819"/>
                  </a:lnTo>
                  <a:lnTo>
                    <a:pt x="1112369" y="421982"/>
                  </a:lnTo>
                  <a:lnTo>
                    <a:pt x="1080985" y="421982"/>
                  </a:lnTo>
                  <a:lnTo>
                    <a:pt x="1080465" y="421309"/>
                  </a:lnTo>
                  <a:lnTo>
                    <a:pt x="1109197" y="394275"/>
                  </a:lnTo>
                  <a:lnTo>
                    <a:pt x="1131100" y="363372"/>
                  </a:lnTo>
                  <a:lnTo>
                    <a:pt x="1145058" y="328316"/>
                  </a:lnTo>
                  <a:lnTo>
                    <a:pt x="1149910" y="289217"/>
                  </a:lnTo>
                  <a:lnTo>
                    <a:pt x="1149959" y="0"/>
                  </a:lnTo>
                  <a:close/>
                </a:path>
                <a:path w="1196340" h="457200">
                  <a:moveTo>
                    <a:pt x="1196238" y="0"/>
                  </a:moveTo>
                  <a:lnTo>
                    <a:pt x="1173099" y="0"/>
                  </a:lnTo>
                  <a:lnTo>
                    <a:pt x="1173058" y="266420"/>
                  </a:lnTo>
                  <a:lnTo>
                    <a:pt x="1167773" y="310820"/>
                  </a:lnTo>
                  <a:lnTo>
                    <a:pt x="1151221" y="351950"/>
                  </a:lnTo>
                  <a:lnTo>
                    <a:pt x="1122580" y="389119"/>
                  </a:lnTo>
                  <a:lnTo>
                    <a:pt x="1080985" y="421982"/>
                  </a:lnTo>
                  <a:lnTo>
                    <a:pt x="1112369" y="421982"/>
                  </a:lnTo>
                  <a:lnTo>
                    <a:pt x="1148534" y="391835"/>
                  </a:lnTo>
                  <a:lnTo>
                    <a:pt x="1173750" y="356798"/>
                  </a:lnTo>
                  <a:lnTo>
                    <a:pt x="1190295" y="314883"/>
                  </a:lnTo>
                  <a:lnTo>
                    <a:pt x="1196238" y="266420"/>
                  </a:lnTo>
                  <a:lnTo>
                    <a:pt x="1196238" y="0"/>
                  </a:lnTo>
                  <a:close/>
                </a:path>
                <a:path w="1196340" h="457200">
                  <a:moveTo>
                    <a:pt x="872223" y="0"/>
                  </a:moveTo>
                  <a:lnTo>
                    <a:pt x="849083" y="0"/>
                  </a:lnTo>
                  <a:lnTo>
                    <a:pt x="849083" y="289217"/>
                  </a:lnTo>
                  <a:lnTo>
                    <a:pt x="859343" y="337654"/>
                  </a:lnTo>
                  <a:lnTo>
                    <a:pt x="886666" y="376139"/>
                  </a:lnTo>
                  <a:lnTo>
                    <a:pt x="927024" y="401531"/>
                  </a:lnTo>
                  <a:lnTo>
                    <a:pt x="976376" y="410692"/>
                  </a:lnTo>
                  <a:lnTo>
                    <a:pt x="1025895" y="401465"/>
                  </a:lnTo>
                  <a:lnTo>
                    <a:pt x="1047906" y="387553"/>
                  </a:lnTo>
                  <a:lnTo>
                    <a:pt x="976376" y="387553"/>
                  </a:lnTo>
                  <a:lnTo>
                    <a:pt x="936063" y="380198"/>
                  </a:lnTo>
                  <a:lnTo>
                    <a:pt x="903079" y="359744"/>
                  </a:lnTo>
                  <a:lnTo>
                    <a:pt x="880708" y="328611"/>
                  </a:lnTo>
                  <a:lnTo>
                    <a:pt x="872236" y="289217"/>
                  </a:lnTo>
                  <a:lnTo>
                    <a:pt x="872223" y="0"/>
                  </a:lnTo>
                  <a:close/>
                </a:path>
                <a:path w="1196340" h="457200">
                  <a:moveTo>
                    <a:pt x="1094624" y="332346"/>
                  </a:moveTo>
                  <a:lnTo>
                    <a:pt x="1070978" y="332346"/>
                  </a:lnTo>
                  <a:lnTo>
                    <a:pt x="1071499" y="333032"/>
                  </a:lnTo>
                  <a:lnTo>
                    <a:pt x="1055057" y="355770"/>
                  </a:lnTo>
                  <a:lnTo>
                    <a:pt x="1033367" y="372932"/>
                  </a:lnTo>
                  <a:lnTo>
                    <a:pt x="1006962" y="383774"/>
                  </a:lnTo>
                  <a:lnTo>
                    <a:pt x="976376" y="387553"/>
                  </a:lnTo>
                  <a:lnTo>
                    <a:pt x="1047906" y="387553"/>
                  </a:lnTo>
                  <a:lnTo>
                    <a:pt x="1066344" y="375899"/>
                  </a:lnTo>
                  <a:lnTo>
                    <a:pt x="1093631" y="337167"/>
                  </a:lnTo>
                  <a:lnTo>
                    <a:pt x="1094624" y="332346"/>
                  </a:lnTo>
                  <a:close/>
                </a:path>
                <a:path w="1196340" h="457200">
                  <a:moveTo>
                    <a:pt x="918514" y="0"/>
                  </a:moveTo>
                  <a:lnTo>
                    <a:pt x="895362" y="0"/>
                  </a:lnTo>
                  <a:lnTo>
                    <a:pt x="895433" y="266420"/>
                  </a:lnTo>
                  <a:lnTo>
                    <a:pt x="903548" y="305702"/>
                  </a:lnTo>
                  <a:lnTo>
                    <a:pt x="925869" y="336810"/>
                  </a:lnTo>
                  <a:lnTo>
                    <a:pt x="958976" y="357135"/>
                  </a:lnTo>
                  <a:lnTo>
                    <a:pt x="999515" y="364413"/>
                  </a:lnTo>
                  <a:lnTo>
                    <a:pt x="1017877" y="362278"/>
                  </a:lnTo>
                  <a:lnTo>
                    <a:pt x="1036794" y="356047"/>
                  </a:lnTo>
                  <a:lnTo>
                    <a:pt x="1054938" y="345982"/>
                  </a:lnTo>
                  <a:lnTo>
                    <a:pt x="1060476" y="341274"/>
                  </a:lnTo>
                  <a:lnTo>
                    <a:pt x="999515" y="341274"/>
                  </a:lnTo>
                  <a:lnTo>
                    <a:pt x="967988" y="335814"/>
                  </a:lnTo>
                  <a:lnTo>
                    <a:pt x="942241" y="320449"/>
                  </a:lnTo>
                  <a:lnTo>
                    <a:pt x="924881" y="296697"/>
                  </a:lnTo>
                  <a:lnTo>
                    <a:pt x="918586" y="266420"/>
                  </a:lnTo>
                  <a:lnTo>
                    <a:pt x="918514" y="0"/>
                  </a:lnTo>
                  <a:close/>
                </a:path>
                <a:path w="1196340" h="457200">
                  <a:moveTo>
                    <a:pt x="1103668" y="19418"/>
                  </a:moveTo>
                  <a:lnTo>
                    <a:pt x="1080516" y="42557"/>
                  </a:lnTo>
                  <a:lnTo>
                    <a:pt x="1080444" y="266420"/>
                  </a:lnTo>
                  <a:lnTo>
                    <a:pt x="1074151" y="296697"/>
                  </a:lnTo>
                  <a:lnTo>
                    <a:pt x="1056793" y="320449"/>
                  </a:lnTo>
                  <a:lnTo>
                    <a:pt x="1031047" y="335814"/>
                  </a:lnTo>
                  <a:lnTo>
                    <a:pt x="999515" y="341274"/>
                  </a:lnTo>
                  <a:lnTo>
                    <a:pt x="1060476" y="341274"/>
                  </a:lnTo>
                  <a:lnTo>
                    <a:pt x="1070978" y="332346"/>
                  </a:lnTo>
                  <a:lnTo>
                    <a:pt x="1094624" y="332346"/>
                  </a:lnTo>
                  <a:lnTo>
                    <a:pt x="1103589" y="288823"/>
                  </a:lnTo>
                  <a:lnTo>
                    <a:pt x="1103668" y="19418"/>
                  </a:lnTo>
                  <a:close/>
                </a:path>
              </a:pathLst>
            </a:custGeom>
            <a:solidFill>
              <a:srgbClr val="041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63" y="1110247"/>
              <a:ext cx="2235089" cy="2795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2237739"/>
              <a:ext cx="10388600" cy="445516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2917" y="2214968"/>
            <a:ext cx="8566150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085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</a:rPr>
              <a:t>Studieren</a:t>
            </a:r>
            <a:r>
              <a:rPr sz="2600" spc="-13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im</a:t>
            </a:r>
            <a:r>
              <a:rPr sz="2600" spc="-180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Ausland:</a:t>
            </a:r>
            <a:endParaRPr sz="2600"/>
          </a:p>
          <a:p>
            <a:pPr marL="12700" marR="5080">
              <a:lnSpc>
                <a:spcPts val="3050"/>
              </a:lnSpc>
              <a:spcBef>
                <a:spcPts val="120"/>
              </a:spcBef>
            </a:pPr>
            <a:r>
              <a:rPr sz="2600" spc="-20" dirty="0">
                <a:solidFill>
                  <a:srgbClr val="FFFFFF"/>
                </a:solidFill>
              </a:rPr>
              <a:t>Informationen</a:t>
            </a:r>
            <a:r>
              <a:rPr sz="2600" spc="-85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zu</a:t>
            </a:r>
            <a:r>
              <a:rPr sz="2600" spc="-85" dirty="0">
                <a:solidFill>
                  <a:srgbClr val="FFFFFF"/>
                </a:solidFill>
              </a:rPr>
              <a:t> </a:t>
            </a:r>
            <a:r>
              <a:rPr sz="2600" spc="-20" dirty="0">
                <a:solidFill>
                  <a:srgbClr val="FFFFFF"/>
                </a:solidFill>
              </a:rPr>
              <a:t>ERASMUS+</a:t>
            </a:r>
            <a:r>
              <a:rPr sz="2600" spc="-9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/</a:t>
            </a:r>
            <a:r>
              <a:rPr sz="2600" spc="-7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Dual</a:t>
            </a:r>
            <a:r>
              <a:rPr sz="2600" spc="-70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degree</a:t>
            </a:r>
            <a:r>
              <a:rPr sz="2600" spc="-110" dirty="0">
                <a:solidFill>
                  <a:srgbClr val="FFFFFF"/>
                </a:solidFill>
              </a:rPr>
              <a:t> </a:t>
            </a:r>
            <a:r>
              <a:rPr sz="2600" spc="-25" dirty="0">
                <a:solidFill>
                  <a:srgbClr val="FFFFFF"/>
                </a:solidFill>
              </a:rPr>
              <a:t>(Australien) </a:t>
            </a:r>
            <a:r>
              <a:rPr sz="2600" dirty="0">
                <a:solidFill>
                  <a:srgbClr val="FFFFFF"/>
                </a:solidFill>
              </a:rPr>
              <a:t>für</a:t>
            </a:r>
            <a:r>
              <a:rPr sz="2600" spc="-120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Studierende</a:t>
            </a:r>
            <a:r>
              <a:rPr sz="2600" spc="-110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Chemie</a:t>
            </a:r>
            <a:r>
              <a:rPr sz="2600" spc="-11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/</a:t>
            </a:r>
            <a:r>
              <a:rPr sz="2600" spc="-95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Molecular</a:t>
            </a:r>
            <a:r>
              <a:rPr sz="2600" spc="-105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Science</a:t>
            </a:r>
            <a:endParaRPr sz="2600"/>
          </a:p>
        </p:txBody>
      </p:sp>
      <p:sp>
        <p:nvSpPr>
          <p:cNvPr id="9" name="object 9"/>
          <p:cNvSpPr txBox="1"/>
          <p:nvPr/>
        </p:nvSpPr>
        <p:spPr>
          <a:xfrm>
            <a:off x="582922" y="3659681"/>
            <a:ext cx="165036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de-DE" sz="140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400" spc="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November</a:t>
            </a:r>
            <a:r>
              <a:rPr sz="1400" spc="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de-DE" sz="1400" spc="-2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154" y="4782300"/>
            <a:ext cx="3275965" cy="124015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Prof.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Dr.</a:t>
            </a:r>
            <a:r>
              <a:rPr sz="2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Sjoerd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Harder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Erasmus</a:t>
            </a:r>
            <a:r>
              <a:rPr sz="19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Beauftragter</a:t>
            </a:r>
            <a:r>
              <a:rPr sz="19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Arial"/>
                <a:cs typeface="Arial"/>
              </a:rPr>
              <a:t>DCP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500" u="sng" spc="-10" dirty="0">
                <a:solidFill>
                  <a:srgbClr val="266141"/>
                </a:solidFill>
                <a:uFill>
                  <a:solidFill>
                    <a:srgbClr val="266141"/>
                  </a:solidFill>
                </a:uFill>
                <a:latin typeface="Arial"/>
                <a:cs typeface="Arial"/>
                <a:hlinkClick r:id="rId4"/>
              </a:rPr>
              <a:t>sjoerd.harder@fau.de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7573" y="1112965"/>
            <a:ext cx="2003093" cy="4635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93D69"/>
                </a:solidFill>
              </a:rPr>
              <a:t>Die</a:t>
            </a:r>
            <a:r>
              <a:rPr spc="140" dirty="0">
                <a:solidFill>
                  <a:srgbClr val="193D69"/>
                </a:solidFill>
              </a:rPr>
              <a:t> </a:t>
            </a:r>
            <a:r>
              <a:rPr dirty="0">
                <a:solidFill>
                  <a:srgbClr val="193D69"/>
                </a:solidFill>
              </a:rPr>
              <a:t>nächsten</a:t>
            </a:r>
            <a:r>
              <a:rPr spc="135" dirty="0">
                <a:solidFill>
                  <a:srgbClr val="193D69"/>
                </a:solidFill>
              </a:rPr>
              <a:t> </a:t>
            </a:r>
            <a:r>
              <a:rPr dirty="0">
                <a:solidFill>
                  <a:srgbClr val="193D69"/>
                </a:solidFill>
              </a:rPr>
              <a:t>Schritte</a:t>
            </a:r>
            <a:r>
              <a:rPr spc="145" dirty="0">
                <a:solidFill>
                  <a:srgbClr val="193D69"/>
                </a:solidFill>
              </a:rPr>
              <a:t> </a:t>
            </a:r>
            <a:r>
              <a:rPr spc="-50" dirty="0">
                <a:solidFill>
                  <a:srgbClr val="193D69"/>
                </a:solidFill>
              </a:rPr>
              <a:t>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008" y="1112967"/>
            <a:ext cx="2005948" cy="464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92850" y="4959159"/>
            <a:ext cx="913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820" indent="-325120">
              <a:lnSpc>
                <a:spcPct val="100000"/>
              </a:lnSpc>
              <a:spcBef>
                <a:spcPts val="100"/>
              </a:spcBef>
              <a:buFont typeface="Segoe UI Symbol"/>
              <a:buChar char="➔"/>
              <a:tabLst>
                <a:tab pos="337820" algn="l"/>
              </a:tabLst>
            </a:pP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10</a:t>
            </a:r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1224356" y="2302733"/>
            <a:ext cx="8741282" cy="389401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50850" indent="-438150">
              <a:lnSpc>
                <a:spcPct val="100000"/>
              </a:lnSpc>
              <a:spcBef>
                <a:spcPts val="325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  <a:tab pos="3934460" algn="l"/>
              </a:tabLst>
            </a:pP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Bewerbung</a:t>
            </a:r>
            <a:r>
              <a:rPr sz="2000" b="1" spc="190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003865"/>
                </a:solidFill>
                <a:latin typeface="Arial"/>
                <a:cs typeface="Arial"/>
              </a:rPr>
              <a:t>bis</a:t>
            </a:r>
            <a:r>
              <a:rPr sz="2000" b="1" spc="215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865"/>
                </a:solidFill>
                <a:latin typeface="Arial"/>
                <a:cs typeface="Arial"/>
              </a:rPr>
              <a:t>07.</a:t>
            </a:r>
            <a:r>
              <a:rPr lang="de-DE" sz="2000" b="1" spc="-10" dirty="0">
                <a:solidFill>
                  <a:srgbClr val="003865"/>
                </a:solidFill>
                <a:latin typeface="Arial"/>
                <a:cs typeface="Arial"/>
              </a:rPr>
              <a:t> Januar </a:t>
            </a:r>
            <a:r>
              <a:rPr sz="2000" b="1" spc="-10" dirty="0">
                <a:solidFill>
                  <a:srgbClr val="003865"/>
                </a:solidFill>
                <a:latin typeface="Arial"/>
                <a:cs typeface="Arial"/>
              </a:rPr>
              <a:t>202</a:t>
            </a:r>
            <a:r>
              <a:rPr lang="de-DE" sz="2000" b="1" spc="-10" dirty="0">
                <a:solidFill>
                  <a:srgbClr val="003865"/>
                </a:solidFill>
                <a:latin typeface="Arial"/>
                <a:cs typeface="Arial"/>
              </a:rPr>
              <a:t>6</a:t>
            </a:r>
            <a:r>
              <a:rPr lang="de-DE" sz="2000" b="1" dirty="0">
                <a:solidFill>
                  <a:srgbClr val="003865"/>
                </a:solidFill>
                <a:latin typeface="Arial"/>
                <a:cs typeface="Arial"/>
              </a:rPr>
              <a:t>  </a:t>
            </a:r>
            <a:r>
              <a:rPr sz="2000" dirty="0">
                <a:solidFill>
                  <a:srgbClr val="FF0000"/>
                </a:solidFill>
                <a:latin typeface="Segoe UI Symbol"/>
                <a:cs typeface="Segoe UI Symbol"/>
              </a:rPr>
              <a:t>➔</a:t>
            </a:r>
            <a:r>
              <a:rPr sz="2000" spc="-1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lang="de-DE" sz="2000" b="1" spc="-25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2000" dirty="0">
              <a:latin typeface="Arial"/>
              <a:cs typeface="Arial"/>
            </a:endParaRPr>
          </a:p>
          <a:p>
            <a:pPr marL="450850" indent="-438150">
              <a:lnSpc>
                <a:spcPct val="100000"/>
              </a:lnSpc>
              <a:spcBef>
                <a:spcPts val="1010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  <a:tab pos="4328795" algn="l"/>
              </a:tabLst>
            </a:pPr>
            <a:r>
              <a:rPr sz="2000" dirty="0" err="1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Nominierung</a:t>
            </a:r>
            <a:r>
              <a:rPr sz="2000" spc="27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</a:t>
            </a:r>
            <a:r>
              <a:rPr lang="de-DE" sz="20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's</a:t>
            </a:r>
            <a:r>
              <a:rPr lang="de-DE" sz="2000" spc="28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de-DE" sz="2000" dirty="0">
                <a:solidFill>
                  <a:srgbClr val="0038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➔</a:t>
            </a:r>
            <a:r>
              <a:rPr sz="20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-438150">
              <a:lnSpc>
                <a:spcPct val="100000"/>
              </a:lnSpc>
              <a:spcBef>
                <a:spcPts val="985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</a:tabLst>
            </a:pP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Kontakt</a:t>
            </a:r>
            <a:r>
              <a:rPr sz="2000" spc="9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zu</a:t>
            </a:r>
            <a:r>
              <a:rPr sz="2000" spc="1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3366"/>
                </a:solidFill>
                <a:latin typeface="Arial"/>
                <a:cs typeface="Arial"/>
              </a:rPr>
              <a:t>Bewerbern</a:t>
            </a:r>
            <a:r>
              <a:rPr lang="de-DE" sz="2000" dirty="0">
                <a:solidFill>
                  <a:srgbClr val="003865"/>
                </a:solidFill>
                <a:latin typeface="Arial"/>
                <a:cs typeface="Arial"/>
              </a:rPr>
              <a:t> (ca. Anfang Februar)  </a:t>
            </a:r>
            <a:r>
              <a:rPr sz="2000" dirty="0">
                <a:solidFill>
                  <a:srgbClr val="FF0000"/>
                </a:solidFill>
                <a:latin typeface="Segoe UI Symbol"/>
                <a:cs typeface="Segoe UI Symbol"/>
              </a:rPr>
              <a:t>➔</a:t>
            </a:r>
            <a:r>
              <a:rPr sz="2000" spc="13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endParaRPr lang="de-DE" sz="2000" b="1" spc="-2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0850" indent="-438150">
              <a:spcBef>
                <a:spcPts val="985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</a:tabLst>
            </a:pPr>
            <a:r>
              <a:rPr lang="de-DE" sz="2000" dirty="0">
                <a:solidFill>
                  <a:srgbClr val="003865"/>
                </a:solidFill>
                <a:latin typeface="Arial"/>
                <a:cs typeface="Arial"/>
              </a:rPr>
              <a:t>Meldung</a:t>
            </a:r>
            <a:r>
              <a:rPr lang="de-DE" sz="2000" spc="175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lang="de-DE" sz="2000" dirty="0">
                <a:solidFill>
                  <a:srgbClr val="003865"/>
                </a:solidFill>
                <a:latin typeface="Arial"/>
                <a:cs typeface="Arial"/>
              </a:rPr>
              <a:t>an S-INT</a:t>
            </a:r>
            <a:r>
              <a:rPr lang="de-DE" sz="2000" dirty="0">
                <a:solidFill>
                  <a:srgbClr val="FF0000"/>
                </a:solidFill>
                <a:latin typeface="Segoe UI Symbol"/>
                <a:cs typeface="Segoe UI Symbol"/>
              </a:rPr>
              <a:t>➔</a:t>
            </a:r>
            <a:r>
              <a:rPr lang="de-DE" sz="2000" spc="-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lang="de-DE" sz="2000" b="1" spc="-25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endParaRPr sz="2000" dirty="0">
              <a:latin typeface="Arial"/>
              <a:cs typeface="Arial"/>
            </a:endParaRPr>
          </a:p>
          <a:p>
            <a:pPr marL="450850" indent="-43815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</a:tabLst>
            </a:pP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Registrierung</a:t>
            </a:r>
            <a:r>
              <a:rPr sz="2000" b="1" spc="229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b="1" dirty="0" err="1">
                <a:solidFill>
                  <a:srgbClr val="003865"/>
                </a:solidFill>
                <a:latin typeface="Arial"/>
                <a:cs typeface="Arial"/>
              </a:rPr>
              <a:t>Moveonline</a:t>
            </a:r>
            <a:r>
              <a:rPr sz="2000" b="1" spc="310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lang="de-DE" sz="2000" b="1" spc="310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 Symbol"/>
                <a:cs typeface="Segoe UI Symbol"/>
              </a:rPr>
              <a:t>➔</a:t>
            </a:r>
            <a:r>
              <a:rPr sz="2000" spc="280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endParaRPr sz="2000" dirty="0">
              <a:latin typeface="Arial"/>
              <a:cs typeface="Arial"/>
            </a:endParaRPr>
          </a:p>
          <a:p>
            <a:pPr marL="450850" indent="-438150">
              <a:lnSpc>
                <a:spcPct val="100000"/>
              </a:lnSpc>
              <a:spcBef>
                <a:spcPts val="1105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</a:tabLst>
            </a:pPr>
            <a:r>
              <a:rPr sz="2000" dirty="0">
                <a:solidFill>
                  <a:srgbClr val="003865"/>
                </a:solidFill>
                <a:latin typeface="Arial"/>
                <a:cs typeface="Arial"/>
              </a:rPr>
              <a:t>Meldung</a:t>
            </a:r>
            <a:r>
              <a:rPr sz="2000" spc="215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865"/>
                </a:solidFill>
                <a:latin typeface="Arial"/>
                <a:cs typeface="Arial"/>
              </a:rPr>
              <a:t>an</a:t>
            </a:r>
            <a:r>
              <a:rPr sz="2000" spc="225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3865"/>
                </a:solidFill>
                <a:latin typeface="Arial"/>
                <a:cs typeface="Arial"/>
              </a:rPr>
              <a:t>Partner-Universität</a:t>
            </a:r>
            <a:r>
              <a:rPr lang="de-DE" sz="2000" dirty="0">
                <a:solidFill>
                  <a:srgbClr val="003865"/>
                </a:solidFill>
                <a:latin typeface="Arial"/>
                <a:cs typeface="Arial"/>
              </a:rPr>
              <a:t> durch S-INT</a:t>
            </a:r>
            <a:r>
              <a:rPr sz="2000" spc="240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lang="de-DE" sz="2000" spc="240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 Symbol"/>
                <a:cs typeface="Segoe UI Symbol"/>
              </a:rPr>
              <a:t>➔</a:t>
            </a:r>
            <a:r>
              <a:rPr sz="2000" spc="254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endParaRPr sz="2000" dirty="0">
              <a:latin typeface="Arial"/>
              <a:cs typeface="Arial"/>
            </a:endParaRPr>
          </a:p>
          <a:p>
            <a:pPr marL="450850" indent="-438150">
              <a:lnSpc>
                <a:spcPct val="100000"/>
              </a:lnSpc>
              <a:spcBef>
                <a:spcPts val="985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</a:tabLst>
            </a:pP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Bewerbung</a:t>
            </a:r>
            <a:r>
              <a:rPr sz="2000" b="1" spc="305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an</a:t>
            </a:r>
            <a:r>
              <a:rPr sz="2000" b="1" spc="310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Partner-</a:t>
            </a:r>
            <a:r>
              <a:rPr sz="2000" b="1" spc="-10" dirty="0" err="1">
                <a:solidFill>
                  <a:srgbClr val="003865"/>
                </a:solidFill>
                <a:latin typeface="Arial"/>
                <a:cs typeface="Arial"/>
              </a:rPr>
              <a:t>Universität</a:t>
            </a:r>
            <a:endParaRPr lang="de-DE" sz="2000" dirty="0">
              <a:latin typeface="Arial"/>
              <a:cs typeface="Arial"/>
            </a:endParaRPr>
          </a:p>
          <a:p>
            <a:pPr marL="450850" indent="-438150">
              <a:lnSpc>
                <a:spcPct val="100000"/>
              </a:lnSpc>
              <a:spcBef>
                <a:spcPts val="985"/>
              </a:spcBef>
              <a:buClr>
                <a:srgbClr val="FF0000"/>
              </a:buClr>
              <a:buSzPct val="135000"/>
              <a:buFont typeface="Segoe UI Symbol"/>
              <a:buChar char="■"/>
              <a:tabLst>
                <a:tab pos="450850" algn="l"/>
              </a:tabLst>
            </a:pPr>
            <a:r>
              <a:rPr sz="2000" b="1" dirty="0" err="1">
                <a:solidFill>
                  <a:srgbClr val="003865"/>
                </a:solidFill>
                <a:latin typeface="Arial"/>
                <a:cs typeface="Arial"/>
              </a:rPr>
              <a:t>Kurswahl</a:t>
            </a: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,</a:t>
            </a:r>
            <a:r>
              <a:rPr sz="2000" b="1" spc="275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Learning</a:t>
            </a:r>
            <a:r>
              <a:rPr sz="2000" b="1" spc="200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865"/>
                </a:solidFill>
                <a:latin typeface="Arial"/>
                <a:cs typeface="Arial"/>
              </a:rPr>
              <a:t>Agreement…</a:t>
            </a:r>
            <a:r>
              <a:rPr sz="2000" b="1" dirty="0">
                <a:solidFill>
                  <a:srgbClr val="003865"/>
                </a:solidFill>
                <a:latin typeface="Arial"/>
                <a:cs typeface="Arial"/>
              </a:rPr>
              <a:t>	</a:t>
            </a:r>
            <a:r>
              <a:rPr lang="de-DE" sz="2000" b="1" dirty="0">
                <a:solidFill>
                  <a:srgbClr val="00386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Segoe UI Symbol"/>
                <a:cs typeface="Segoe UI Symbol"/>
              </a:rPr>
              <a:t>➔</a:t>
            </a:r>
            <a:r>
              <a:rPr sz="2000" spc="45" dirty="0">
                <a:solidFill>
                  <a:srgbClr val="FF0000"/>
                </a:solidFill>
                <a:latin typeface="Segoe UI Symbol"/>
                <a:cs typeface="Segoe UI Symbo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sz="20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&amp; </a:t>
            </a:r>
            <a:r>
              <a:rPr sz="2000" b="1" spc="-25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endParaRPr lang="de-DE" sz="2000" b="1" spc="-25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  <a:buClr>
                <a:srgbClr val="FF0000"/>
              </a:buClr>
              <a:buSzPct val="135000"/>
              <a:tabLst>
                <a:tab pos="450850" algn="l"/>
              </a:tabLst>
            </a:pPr>
            <a:r>
              <a:rPr lang="de-DE" sz="1100" b="1" spc="-25" dirty="0">
                <a:solidFill>
                  <a:srgbClr val="FF0000"/>
                </a:solidFill>
                <a:latin typeface="Arial"/>
                <a:cs typeface="Arial"/>
              </a:rPr>
              <a:t>            ( * Vollzählige Bewerbungsunterlagen bitte im SSC Chemie/</a:t>
            </a:r>
            <a:r>
              <a:rPr lang="de-DE" sz="1100" b="1" spc="-25" dirty="0" err="1">
                <a:solidFill>
                  <a:srgbClr val="FF0000"/>
                </a:solidFill>
                <a:latin typeface="Arial"/>
                <a:cs typeface="Arial"/>
              </a:rPr>
              <a:t>MolSc</a:t>
            </a:r>
            <a:r>
              <a:rPr lang="de-DE" sz="1100" b="1" spc="-25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de-DE" sz="1100" b="1" spc="-25" dirty="0" err="1">
                <a:solidFill>
                  <a:srgbClr val="FF0000"/>
                </a:solidFill>
                <a:latin typeface="Arial"/>
                <a:cs typeface="Arial"/>
              </a:rPr>
              <a:t>Zimmernr</a:t>
            </a:r>
            <a:r>
              <a:rPr lang="de-DE" sz="1100" b="1" spc="-25" dirty="0">
                <a:solidFill>
                  <a:srgbClr val="FF0000"/>
                </a:solidFill>
                <a:latin typeface="Arial"/>
                <a:cs typeface="Arial"/>
              </a:rPr>
              <a:t>.: 00.146-1 bei Fr. Eva Landeck abgeben</a:t>
            </a:r>
            <a:br>
              <a:rPr lang="de-DE" sz="1100" b="1" spc="-25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de-DE" sz="1100" b="1" spc="-25" dirty="0">
                <a:solidFill>
                  <a:srgbClr val="FF0000"/>
                </a:solidFill>
                <a:latin typeface="Arial"/>
                <a:cs typeface="Arial"/>
              </a:rPr>
              <a:t>                oder per E-Mail an </a:t>
            </a:r>
            <a:r>
              <a:rPr lang="de-DE" sz="1100" b="1" spc="-25" dirty="0">
                <a:solidFill>
                  <a:srgbClr val="FF0000"/>
                </a:solidFill>
                <a:latin typeface="Arial"/>
                <a:cs typeface="Arial"/>
                <a:hlinkClick r:id="rId4"/>
              </a:rPr>
              <a:t>eva.landeck@fau.de</a:t>
            </a:r>
            <a:r>
              <a:rPr lang="de-DE" sz="1100" b="1" spc="-25" dirty="0">
                <a:solidFill>
                  <a:srgbClr val="FF0000"/>
                </a:solidFill>
                <a:latin typeface="Arial"/>
                <a:cs typeface="Arial"/>
              </a:rPr>
              <a:t> schicken!)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0398296F-B96C-4D44-8CE4-A385B2A3940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193D69"/>
                </a:solidFill>
              </a:rPr>
              <a:t>Bewerbungsformular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8307" y="1112966"/>
            <a:ext cx="1796651" cy="41579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73023" y="2003043"/>
            <a:ext cx="3240405" cy="4337685"/>
            <a:chOff x="573023" y="2003043"/>
            <a:chExt cx="3240405" cy="43376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3" y="2003043"/>
              <a:ext cx="3240024" cy="43373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" y="2025154"/>
              <a:ext cx="3150984" cy="424670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962400" y="2003043"/>
            <a:ext cx="3069590" cy="4340860"/>
            <a:chOff x="3962400" y="2003043"/>
            <a:chExt cx="3069590" cy="43408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400" y="2003043"/>
              <a:ext cx="3069336" cy="43403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4955" y="2025154"/>
              <a:ext cx="2979698" cy="424988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269777" y="5728284"/>
            <a:ext cx="2921000" cy="79316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Der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Link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zum</a:t>
            </a:r>
            <a:r>
              <a:rPr sz="12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 err="1">
                <a:solidFill>
                  <a:srgbClr val="FF0000"/>
                </a:solidFill>
                <a:latin typeface="Arial"/>
                <a:cs typeface="Arial"/>
              </a:rPr>
              <a:t>Formular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de-DE" sz="1200" b="1" spc="-10" dirty="0">
              <a:solidFill>
                <a:srgbClr val="FF0000"/>
              </a:solidFill>
              <a:latin typeface="Arial"/>
              <a:cs typeface="Arial"/>
              <a:hlinkClick r:id="rId7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lang="de-DE" sz="1200" dirty="0">
                <a:hlinkClick r:id="rId7"/>
              </a:rPr>
              <a:t>https://www.chemistry.nat.fau.eu/files/2019/10/Bewerbungsformular_Erasmus_EN.pdf</a:t>
            </a:r>
            <a:endParaRPr lang="de-DE" sz="1200" b="1" spc="-1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185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8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11</a:t>
            </a:r>
            <a:endParaRPr spc="-25" dirty="0"/>
          </a:p>
        </p:txBody>
      </p:sp>
      <p:sp>
        <p:nvSpPr>
          <p:cNvPr id="15" name="object 10"/>
          <p:cNvSpPr txBox="1"/>
          <p:nvPr/>
        </p:nvSpPr>
        <p:spPr>
          <a:xfrm>
            <a:off x="7274964" y="2376860"/>
            <a:ext cx="2921000" cy="1383071"/>
          </a:xfrm>
          <a:prstGeom prst="rect">
            <a:avLst/>
          </a:prstGeom>
          <a:noFill/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lang="de-DE" sz="1200" b="1" dirty="0">
                <a:solidFill>
                  <a:schemeClr val="tx1"/>
                </a:solidFill>
                <a:latin typeface="Arial"/>
                <a:cs typeface="Arial"/>
              </a:rPr>
              <a:t>Benötigte Bewerbungsunterlagen</a:t>
            </a:r>
            <a:r>
              <a:rPr sz="1200" b="1" spc="-1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br>
              <a:rPr lang="de-DE" sz="1200" b="1" spc="-10" dirty="0">
                <a:solidFill>
                  <a:schemeClr val="tx1"/>
                </a:solidFill>
                <a:latin typeface="Arial"/>
                <a:cs typeface="Arial"/>
              </a:rPr>
            </a:br>
            <a:endParaRPr lang="de-DE" sz="1200" b="1" spc="-1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ts val="139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de-DE" sz="1200" spc="-10" dirty="0">
                <a:solidFill>
                  <a:schemeClr val="tx1"/>
                </a:solidFill>
                <a:latin typeface="Arial"/>
                <a:cs typeface="Arial"/>
              </a:rPr>
              <a:t>Ausgefülltes und unterschriebenes ERASMUS+-Formular (siehe links!)</a:t>
            </a:r>
          </a:p>
          <a:p>
            <a:pPr marL="184150" marR="5080" indent="-171450">
              <a:lnSpc>
                <a:spcPts val="139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de-DE" sz="1200" spc="-10" dirty="0" err="1">
                <a:solidFill>
                  <a:schemeClr val="tx1"/>
                </a:solidFill>
                <a:latin typeface="Arial"/>
                <a:cs typeface="Arial"/>
              </a:rPr>
              <a:t>Transcript</a:t>
            </a:r>
            <a:r>
              <a:rPr lang="de-DE" sz="1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200" spc="-1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de-DE" sz="1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200" spc="-10" dirty="0" err="1">
                <a:solidFill>
                  <a:schemeClr val="tx1"/>
                </a:solidFill>
                <a:latin typeface="Arial"/>
                <a:cs typeface="Arial"/>
              </a:rPr>
              <a:t>records</a:t>
            </a:r>
            <a:endParaRPr lang="de-DE" sz="1200" spc="-1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84150" marR="5080" indent="-171450">
              <a:lnSpc>
                <a:spcPts val="139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de-DE" sz="1200" spc="-10" dirty="0">
                <a:solidFill>
                  <a:schemeClr val="tx1"/>
                </a:solidFill>
                <a:latin typeface="Arial"/>
                <a:cs typeface="Arial"/>
              </a:rPr>
              <a:t>CV/Lebenslauf (kurz!)</a:t>
            </a:r>
          </a:p>
          <a:p>
            <a:pPr marL="184150" marR="5080" indent="-171450">
              <a:lnSpc>
                <a:spcPts val="1390"/>
              </a:lnSpc>
              <a:spcBef>
                <a:spcPts val="185"/>
              </a:spcBef>
              <a:buFont typeface="Arial" panose="020B0604020202020204" pitchFamily="34" charset="0"/>
              <a:buChar char="•"/>
            </a:pPr>
            <a:r>
              <a:rPr lang="de-DE" sz="1200" spc="-10" dirty="0">
                <a:solidFill>
                  <a:schemeClr val="tx1"/>
                </a:solidFill>
                <a:latin typeface="Arial"/>
                <a:cs typeface="Arial"/>
              </a:rPr>
              <a:t>Letter </a:t>
            </a:r>
            <a:r>
              <a:rPr lang="de-DE" sz="1200" spc="-10" dirty="0" err="1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lang="de-DE" sz="1200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de-DE" sz="1200" spc="-10" dirty="0" err="1">
                <a:solidFill>
                  <a:schemeClr val="tx1"/>
                </a:solidFill>
                <a:latin typeface="Arial"/>
                <a:cs typeface="Arial"/>
              </a:rPr>
              <a:t>motivation</a:t>
            </a:r>
            <a:r>
              <a:rPr lang="de-DE" sz="1200" spc="-10" dirty="0">
                <a:solidFill>
                  <a:schemeClr val="tx1"/>
                </a:solidFill>
                <a:latin typeface="Arial"/>
                <a:cs typeface="Arial"/>
              </a:rPr>
              <a:t> (kurz!)</a:t>
            </a: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30F85707-9CD9-431E-8196-9E84046332A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74" y="982597"/>
            <a:ext cx="5750560" cy="395435"/>
          </a:xfrm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Nominierung</a:t>
            </a:r>
            <a:r>
              <a:rPr spc="150" dirty="0"/>
              <a:t> </a:t>
            </a:r>
            <a:r>
              <a:rPr dirty="0" err="1"/>
              <a:t>für</a:t>
            </a:r>
            <a:r>
              <a:rPr spc="140" dirty="0"/>
              <a:t> </a:t>
            </a:r>
            <a:r>
              <a:rPr dirty="0"/>
              <a:t>WS202</a:t>
            </a:r>
            <a:r>
              <a:rPr lang="de-DE" dirty="0"/>
              <a:t>6</a:t>
            </a:r>
            <a:r>
              <a:rPr dirty="0"/>
              <a:t>/2</a:t>
            </a:r>
            <a:r>
              <a:rPr lang="de-DE" dirty="0"/>
              <a:t>7</a:t>
            </a:r>
            <a:r>
              <a:rPr spc="160" dirty="0"/>
              <a:t> </a:t>
            </a:r>
            <a:r>
              <a:rPr dirty="0"/>
              <a:t>und</a:t>
            </a:r>
            <a:r>
              <a:rPr spc="150" dirty="0"/>
              <a:t> </a:t>
            </a:r>
            <a:r>
              <a:rPr spc="-10" dirty="0"/>
              <a:t>SS202</a:t>
            </a:r>
            <a:r>
              <a:rPr lang="de-DE" spc="-10" dirty="0"/>
              <a:t>7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653" y="1114082"/>
            <a:ext cx="1773717" cy="4104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36534" y="2129395"/>
            <a:ext cx="8929104" cy="3587521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395"/>
              </a:spcBef>
              <a:buClr>
                <a:srgbClr val="FF0000"/>
              </a:buClr>
              <a:buSzPct val="135000"/>
              <a:buFont typeface="Arial"/>
              <a:buChar char="•"/>
              <a:tabLst>
                <a:tab pos="304800" algn="l"/>
              </a:tabLst>
            </a:pPr>
            <a:r>
              <a:rPr sz="2000" b="1" spc="-10" dirty="0">
                <a:latin typeface="Arial"/>
                <a:cs typeface="Arial"/>
              </a:rPr>
              <a:t>Auswahlkriterien:</a:t>
            </a:r>
            <a:endParaRPr sz="2000" dirty="0">
              <a:latin typeface="Arial"/>
              <a:cs typeface="Arial"/>
            </a:endParaRPr>
          </a:p>
          <a:p>
            <a:pPr marL="791210">
              <a:lnSpc>
                <a:spcPct val="100000"/>
              </a:lnSpc>
              <a:spcBef>
                <a:spcPts val="1300"/>
              </a:spcBef>
              <a:tabLst>
                <a:tab pos="2912745" algn="l"/>
                <a:tab pos="3270885" algn="l"/>
              </a:tabLst>
            </a:pPr>
            <a:r>
              <a:rPr sz="2000" dirty="0">
                <a:latin typeface="Arial"/>
                <a:cs typeface="Arial"/>
              </a:rPr>
              <a:t>mind.</a:t>
            </a:r>
            <a:r>
              <a:rPr sz="2000" spc="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140</a:t>
            </a:r>
            <a:r>
              <a:rPr sz="2000" spc="1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ECTS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25" dirty="0">
                <a:latin typeface="Arial"/>
                <a:cs typeface="Arial"/>
              </a:rPr>
              <a:t>//</a:t>
            </a:r>
            <a:r>
              <a:rPr sz="2000" dirty="0">
                <a:latin typeface="Arial"/>
                <a:cs typeface="Arial"/>
              </a:rPr>
              <a:t>	Note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mind.</a:t>
            </a:r>
            <a:r>
              <a:rPr sz="2000" spc="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2.5</a:t>
            </a:r>
            <a:endParaRPr sz="2000" dirty="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1320"/>
              </a:spcBef>
              <a:buClr>
                <a:srgbClr val="FF0000"/>
              </a:buClr>
              <a:buSzPct val="135000"/>
              <a:buFont typeface="Arial"/>
              <a:buChar char="•"/>
              <a:tabLst>
                <a:tab pos="304800" algn="l"/>
              </a:tabLst>
            </a:pPr>
            <a:r>
              <a:rPr sz="2000" b="1" dirty="0" err="1">
                <a:latin typeface="Arial"/>
                <a:cs typeface="Arial"/>
              </a:rPr>
              <a:t>Nominierung</a:t>
            </a:r>
            <a:r>
              <a:rPr sz="2000" b="1" spc="1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durch</a:t>
            </a:r>
            <a:r>
              <a:rPr sz="2000" b="1" spc="18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Department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</a:pPr>
            <a:endParaRPr lang="de-DE" sz="29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Arial"/>
              <a:buChar char="•"/>
            </a:pPr>
            <a:endParaRPr sz="2950" dirty="0">
              <a:latin typeface="Arial"/>
              <a:cs typeface="Arial"/>
            </a:endParaRPr>
          </a:p>
          <a:p>
            <a:pPr marL="791210" lvl="1" indent="-389255">
              <a:lnSpc>
                <a:spcPct val="100000"/>
              </a:lnSpc>
              <a:spcBef>
                <a:spcPts val="5"/>
              </a:spcBef>
              <a:buClr>
                <a:srgbClr val="7BB725"/>
              </a:buClr>
              <a:buFont typeface="Segoe UI Symbol"/>
              <a:buChar char="►"/>
              <a:tabLst>
                <a:tab pos="791210" algn="l"/>
              </a:tabLst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Infos</a:t>
            </a:r>
            <a:r>
              <a:rPr sz="2000" spc="1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ans</a:t>
            </a:r>
            <a:r>
              <a:rPr sz="2000" spc="16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Referat</a:t>
            </a:r>
            <a:r>
              <a:rPr sz="2000" spc="15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für</a:t>
            </a:r>
            <a:r>
              <a:rPr sz="2000" spc="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Internationale</a:t>
            </a:r>
            <a:r>
              <a:rPr sz="2000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002060"/>
                </a:solidFill>
                <a:latin typeface="Arial"/>
                <a:cs typeface="Arial"/>
              </a:rPr>
              <a:t>Angelegenheiten</a:t>
            </a:r>
            <a:r>
              <a:rPr sz="2000" spc="17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de-DE" sz="2000" spc="-10" dirty="0">
                <a:solidFill>
                  <a:srgbClr val="002060"/>
                </a:solidFill>
                <a:latin typeface="Arial"/>
                <a:cs typeface="Arial"/>
              </a:rPr>
              <a:t>S-International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sz="2000" dirty="0">
              <a:latin typeface="Arial"/>
              <a:cs typeface="Arial"/>
            </a:endParaRPr>
          </a:p>
          <a:p>
            <a:pPr marL="1298575" lvl="2" indent="-507365">
              <a:lnSpc>
                <a:spcPct val="100000"/>
              </a:lnSpc>
              <a:spcBef>
                <a:spcPts val="1295"/>
              </a:spcBef>
              <a:buClr>
                <a:srgbClr val="7BB725"/>
              </a:buClr>
              <a:buFont typeface="Segoe UI Symbol"/>
              <a:buChar char="►"/>
              <a:tabLst>
                <a:tab pos="1298575" algn="l"/>
              </a:tabLst>
            </a:pPr>
            <a:r>
              <a:rPr sz="2000" b="1" spc="-10" dirty="0">
                <a:solidFill>
                  <a:srgbClr val="002060"/>
                </a:solidFill>
                <a:latin typeface="Arial"/>
                <a:cs typeface="Arial"/>
              </a:rPr>
              <a:t>Nominierung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789477" y="3729539"/>
            <a:ext cx="480695" cy="438150"/>
            <a:chOff x="5789477" y="3729539"/>
            <a:chExt cx="480695" cy="438150"/>
          </a:xfrm>
        </p:grpSpPr>
        <p:sp>
          <p:nvSpPr>
            <p:cNvPr id="6" name="object 6"/>
            <p:cNvSpPr/>
            <p:nvPr/>
          </p:nvSpPr>
          <p:spPr>
            <a:xfrm>
              <a:off x="5793535" y="3733595"/>
              <a:ext cx="472440" cy="429895"/>
            </a:xfrm>
            <a:custGeom>
              <a:avLst/>
              <a:gdLst/>
              <a:ahLst/>
              <a:cxnLst/>
              <a:rect l="l" t="t" r="r" b="b"/>
              <a:pathLst>
                <a:path w="472439" h="429895">
                  <a:moveTo>
                    <a:pt x="236181" y="0"/>
                  </a:moveTo>
                  <a:lnTo>
                    <a:pt x="188582" y="4362"/>
                  </a:lnTo>
                  <a:lnTo>
                    <a:pt x="144248" y="16872"/>
                  </a:lnTo>
                  <a:lnTo>
                    <a:pt x="104129" y="36667"/>
                  </a:lnTo>
                  <a:lnTo>
                    <a:pt x="69175" y="62884"/>
                  </a:lnTo>
                  <a:lnTo>
                    <a:pt x="40335" y="94658"/>
                  </a:lnTo>
                  <a:lnTo>
                    <a:pt x="18560" y="131127"/>
                  </a:lnTo>
                  <a:lnTo>
                    <a:pt x="4798" y="171426"/>
                  </a:lnTo>
                  <a:lnTo>
                    <a:pt x="0" y="214693"/>
                  </a:lnTo>
                  <a:lnTo>
                    <a:pt x="4798" y="257960"/>
                  </a:lnTo>
                  <a:lnTo>
                    <a:pt x="18560" y="298259"/>
                  </a:lnTo>
                  <a:lnTo>
                    <a:pt x="40335" y="334728"/>
                  </a:lnTo>
                  <a:lnTo>
                    <a:pt x="69175" y="366502"/>
                  </a:lnTo>
                  <a:lnTo>
                    <a:pt x="104129" y="392719"/>
                  </a:lnTo>
                  <a:lnTo>
                    <a:pt x="144248" y="412514"/>
                  </a:lnTo>
                  <a:lnTo>
                    <a:pt x="188582" y="425024"/>
                  </a:lnTo>
                  <a:lnTo>
                    <a:pt x="236181" y="429387"/>
                  </a:lnTo>
                  <a:lnTo>
                    <a:pt x="283781" y="425024"/>
                  </a:lnTo>
                  <a:lnTo>
                    <a:pt x="328115" y="412514"/>
                  </a:lnTo>
                  <a:lnTo>
                    <a:pt x="368234" y="392719"/>
                  </a:lnTo>
                  <a:lnTo>
                    <a:pt x="403188" y="366502"/>
                  </a:lnTo>
                  <a:lnTo>
                    <a:pt x="432028" y="334728"/>
                  </a:lnTo>
                  <a:lnTo>
                    <a:pt x="453803" y="298259"/>
                  </a:lnTo>
                  <a:lnTo>
                    <a:pt x="467565" y="257960"/>
                  </a:lnTo>
                  <a:lnTo>
                    <a:pt x="472363" y="214693"/>
                  </a:lnTo>
                  <a:lnTo>
                    <a:pt x="467565" y="171426"/>
                  </a:lnTo>
                  <a:lnTo>
                    <a:pt x="453803" y="131127"/>
                  </a:lnTo>
                  <a:lnTo>
                    <a:pt x="432028" y="94658"/>
                  </a:lnTo>
                  <a:lnTo>
                    <a:pt x="403188" y="62884"/>
                  </a:lnTo>
                  <a:lnTo>
                    <a:pt x="368234" y="36667"/>
                  </a:lnTo>
                  <a:lnTo>
                    <a:pt x="328115" y="16872"/>
                  </a:lnTo>
                  <a:lnTo>
                    <a:pt x="283781" y="4362"/>
                  </a:lnTo>
                  <a:lnTo>
                    <a:pt x="23618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29448" y="3861715"/>
              <a:ext cx="200660" cy="45085"/>
            </a:xfrm>
            <a:custGeom>
              <a:avLst/>
              <a:gdLst/>
              <a:ahLst/>
              <a:cxnLst/>
              <a:rect l="l" t="t" r="r" b="b"/>
              <a:pathLst>
                <a:path w="200660" h="45085">
                  <a:moveTo>
                    <a:pt x="24599" y="0"/>
                  </a:moveTo>
                  <a:lnTo>
                    <a:pt x="15023" y="1756"/>
                  </a:lnTo>
                  <a:lnTo>
                    <a:pt x="7204" y="6548"/>
                  </a:lnTo>
                  <a:lnTo>
                    <a:pt x="1932" y="13657"/>
                  </a:lnTo>
                  <a:lnTo>
                    <a:pt x="0" y="22364"/>
                  </a:lnTo>
                  <a:lnTo>
                    <a:pt x="1932" y="31072"/>
                  </a:lnTo>
                  <a:lnTo>
                    <a:pt x="7204" y="38180"/>
                  </a:lnTo>
                  <a:lnTo>
                    <a:pt x="15023" y="42972"/>
                  </a:lnTo>
                  <a:lnTo>
                    <a:pt x="24599" y="44729"/>
                  </a:lnTo>
                  <a:lnTo>
                    <a:pt x="34176" y="42972"/>
                  </a:lnTo>
                  <a:lnTo>
                    <a:pt x="41995" y="38180"/>
                  </a:lnTo>
                  <a:lnTo>
                    <a:pt x="47267" y="31072"/>
                  </a:lnTo>
                  <a:lnTo>
                    <a:pt x="49199" y="22364"/>
                  </a:lnTo>
                  <a:lnTo>
                    <a:pt x="47267" y="13657"/>
                  </a:lnTo>
                  <a:lnTo>
                    <a:pt x="41995" y="6548"/>
                  </a:lnTo>
                  <a:lnTo>
                    <a:pt x="34176" y="1756"/>
                  </a:lnTo>
                  <a:lnTo>
                    <a:pt x="24599" y="0"/>
                  </a:lnTo>
                  <a:close/>
                </a:path>
                <a:path w="200660" h="45085">
                  <a:moveTo>
                    <a:pt x="175933" y="0"/>
                  </a:moveTo>
                  <a:lnTo>
                    <a:pt x="166356" y="1756"/>
                  </a:lnTo>
                  <a:lnTo>
                    <a:pt x="158537" y="6548"/>
                  </a:lnTo>
                  <a:lnTo>
                    <a:pt x="153265" y="13657"/>
                  </a:lnTo>
                  <a:lnTo>
                    <a:pt x="151333" y="22364"/>
                  </a:lnTo>
                  <a:lnTo>
                    <a:pt x="153265" y="31072"/>
                  </a:lnTo>
                  <a:lnTo>
                    <a:pt x="158537" y="38180"/>
                  </a:lnTo>
                  <a:lnTo>
                    <a:pt x="166356" y="42972"/>
                  </a:lnTo>
                  <a:lnTo>
                    <a:pt x="175933" y="44729"/>
                  </a:lnTo>
                  <a:lnTo>
                    <a:pt x="185509" y="42972"/>
                  </a:lnTo>
                  <a:lnTo>
                    <a:pt x="193328" y="38180"/>
                  </a:lnTo>
                  <a:lnTo>
                    <a:pt x="198600" y="31072"/>
                  </a:lnTo>
                  <a:lnTo>
                    <a:pt x="200533" y="22364"/>
                  </a:lnTo>
                  <a:lnTo>
                    <a:pt x="198600" y="13657"/>
                  </a:lnTo>
                  <a:lnTo>
                    <a:pt x="193328" y="6548"/>
                  </a:lnTo>
                  <a:lnTo>
                    <a:pt x="185509" y="1756"/>
                  </a:lnTo>
                  <a:lnTo>
                    <a:pt x="175933" y="0"/>
                  </a:lnTo>
                  <a:close/>
                </a:path>
              </a:pathLst>
            </a:custGeom>
            <a:solidFill>
              <a:srgbClr val="75A7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29462" y="3861764"/>
              <a:ext cx="200660" cy="45085"/>
            </a:xfrm>
            <a:custGeom>
              <a:avLst/>
              <a:gdLst/>
              <a:ahLst/>
              <a:cxnLst/>
              <a:rect l="l" t="t" r="r" b="b"/>
              <a:pathLst>
                <a:path w="200660" h="45085">
                  <a:moveTo>
                    <a:pt x="0" y="22371"/>
                  </a:moveTo>
                  <a:lnTo>
                    <a:pt x="1933" y="13663"/>
                  </a:lnTo>
                  <a:lnTo>
                    <a:pt x="7206" y="6552"/>
                  </a:lnTo>
                  <a:lnTo>
                    <a:pt x="15027" y="1758"/>
                  </a:lnTo>
                  <a:lnTo>
                    <a:pt x="24604" y="0"/>
                  </a:lnTo>
                  <a:lnTo>
                    <a:pt x="34181" y="1758"/>
                  </a:lnTo>
                  <a:lnTo>
                    <a:pt x="42002" y="6552"/>
                  </a:lnTo>
                  <a:lnTo>
                    <a:pt x="47275" y="13663"/>
                  </a:lnTo>
                  <a:lnTo>
                    <a:pt x="49209" y="22371"/>
                  </a:lnTo>
                  <a:lnTo>
                    <a:pt x="47275" y="31080"/>
                  </a:lnTo>
                  <a:lnTo>
                    <a:pt x="42002" y="38191"/>
                  </a:lnTo>
                  <a:lnTo>
                    <a:pt x="34181" y="42985"/>
                  </a:lnTo>
                  <a:lnTo>
                    <a:pt x="24604" y="44743"/>
                  </a:lnTo>
                  <a:lnTo>
                    <a:pt x="15027" y="42985"/>
                  </a:lnTo>
                  <a:lnTo>
                    <a:pt x="7206" y="38191"/>
                  </a:lnTo>
                  <a:lnTo>
                    <a:pt x="1933" y="31080"/>
                  </a:lnTo>
                  <a:lnTo>
                    <a:pt x="0" y="22371"/>
                  </a:lnTo>
                </a:path>
                <a:path w="200660" h="45085">
                  <a:moveTo>
                    <a:pt x="151345" y="22371"/>
                  </a:moveTo>
                  <a:lnTo>
                    <a:pt x="153279" y="13663"/>
                  </a:lnTo>
                  <a:lnTo>
                    <a:pt x="158552" y="6552"/>
                  </a:lnTo>
                  <a:lnTo>
                    <a:pt x="166372" y="1758"/>
                  </a:lnTo>
                  <a:lnTo>
                    <a:pt x="175950" y="0"/>
                  </a:lnTo>
                  <a:lnTo>
                    <a:pt x="185527" y="1758"/>
                  </a:lnTo>
                  <a:lnTo>
                    <a:pt x="193348" y="6552"/>
                  </a:lnTo>
                  <a:lnTo>
                    <a:pt x="198621" y="13663"/>
                  </a:lnTo>
                  <a:lnTo>
                    <a:pt x="200554" y="22371"/>
                  </a:lnTo>
                  <a:lnTo>
                    <a:pt x="198621" y="31080"/>
                  </a:lnTo>
                  <a:lnTo>
                    <a:pt x="193348" y="38191"/>
                  </a:lnTo>
                  <a:lnTo>
                    <a:pt x="185527" y="42985"/>
                  </a:lnTo>
                  <a:lnTo>
                    <a:pt x="175950" y="44743"/>
                  </a:lnTo>
                  <a:lnTo>
                    <a:pt x="166372" y="42985"/>
                  </a:lnTo>
                  <a:lnTo>
                    <a:pt x="158552" y="38191"/>
                  </a:lnTo>
                  <a:lnTo>
                    <a:pt x="153279" y="31080"/>
                  </a:lnTo>
                  <a:lnTo>
                    <a:pt x="151345" y="22371"/>
                  </a:lnTo>
                </a:path>
              </a:pathLst>
            </a:custGeom>
            <a:ln w="8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01716" y="4042031"/>
              <a:ext cx="255904" cy="40005"/>
            </a:xfrm>
            <a:custGeom>
              <a:avLst/>
              <a:gdLst/>
              <a:ahLst/>
              <a:cxnLst/>
              <a:rect l="l" t="t" r="r" b="b"/>
              <a:pathLst>
                <a:path w="255904" h="40004">
                  <a:moveTo>
                    <a:pt x="0" y="0"/>
                  </a:moveTo>
                  <a:lnTo>
                    <a:pt x="42666" y="22207"/>
                  </a:lnTo>
                  <a:lnTo>
                    <a:pt x="85316" y="35531"/>
                  </a:lnTo>
                  <a:lnTo>
                    <a:pt x="127949" y="39973"/>
                  </a:lnTo>
                  <a:lnTo>
                    <a:pt x="170566" y="35531"/>
                  </a:lnTo>
                  <a:lnTo>
                    <a:pt x="213166" y="22207"/>
                  </a:lnTo>
                  <a:lnTo>
                    <a:pt x="255749" y="0"/>
                  </a:lnTo>
                </a:path>
              </a:pathLst>
            </a:custGeom>
            <a:ln w="8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93535" y="3733598"/>
              <a:ext cx="472440" cy="429895"/>
            </a:xfrm>
            <a:custGeom>
              <a:avLst/>
              <a:gdLst/>
              <a:ahLst/>
              <a:cxnLst/>
              <a:rect l="l" t="t" r="r" b="b"/>
              <a:pathLst>
                <a:path w="472439" h="429895">
                  <a:moveTo>
                    <a:pt x="0" y="214770"/>
                  </a:moveTo>
                  <a:lnTo>
                    <a:pt x="4798" y="171486"/>
                  </a:lnTo>
                  <a:lnTo>
                    <a:pt x="18562" y="131172"/>
                  </a:lnTo>
                  <a:lnTo>
                    <a:pt x="40340" y="94690"/>
                  </a:lnTo>
                  <a:lnTo>
                    <a:pt x="69182" y="62904"/>
                  </a:lnTo>
                  <a:lnTo>
                    <a:pt x="104140" y="36679"/>
                  </a:lnTo>
                  <a:lnTo>
                    <a:pt x="144263" y="16877"/>
                  </a:lnTo>
                  <a:lnTo>
                    <a:pt x="188601" y="4363"/>
                  </a:lnTo>
                  <a:lnTo>
                    <a:pt x="236204" y="0"/>
                  </a:lnTo>
                  <a:lnTo>
                    <a:pt x="283807" y="4363"/>
                  </a:lnTo>
                  <a:lnTo>
                    <a:pt x="328145" y="16877"/>
                  </a:lnTo>
                  <a:lnTo>
                    <a:pt x="368268" y="36679"/>
                  </a:lnTo>
                  <a:lnTo>
                    <a:pt x="403226" y="62904"/>
                  </a:lnTo>
                  <a:lnTo>
                    <a:pt x="432068" y="94690"/>
                  </a:lnTo>
                  <a:lnTo>
                    <a:pt x="453846" y="131172"/>
                  </a:lnTo>
                  <a:lnTo>
                    <a:pt x="467610" y="171486"/>
                  </a:lnTo>
                  <a:lnTo>
                    <a:pt x="472408" y="214770"/>
                  </a:lnTo>
                  <a:lnTo>
                    <a:pt x="467610" y="258054"/>
                  </a:lnTo>
                  <a:lnTo>
                    <a:pt x="453846" y="298369"/>
                  </a:lnTo>
                  <a:lnTo>
                    <a:pt x="432068" y="334851"/>
                  </a:lnTo>
                  <a:lnTo>
                    <a:pt x="403226" y="366636"/>
                  </a:lnTo>
                  <a:lnTo>
                    <a:pt x="368268" y="392861"/>
                  </a:lnTo>
                  <a:lnTo>
                    <a:pt x="328145" y="412663"/>
                  </a:lnTo>
                  <a:lnTo>
                    <a:pt x="283807" y="425178"/>
                  </a:lnTo>
                  <a:lnTo>
                    <a:pt x="236204" y="429541"/>
                  </a:lnTo>
                  <a:lnTo>
                    <a:pt x="188601" y="425178"/>
                  </a:lnTo>
                  <a:lnTo>
                    <a:pt x="144263" y="412663"/>
                  </a:lnTo>
                  <a:lnTo>
                    <a:pt x="104140" y="392861"/>
                  </a:lnTo>
                  <a:lnTo>
                    <a:pt x="69182" y="366636"/>
                  </a:lnTo>
                  <a:lnTo>
                    <a:pt x="40340" y="334851"/>
                  </a:lnTo>
                  <a:lnTo>
                    <a:pt x="18562" y="298369"/>
                  </a:lnTo>
                  <a:lnTo>
                    <a:pt x="4798" y="258054"/>
                  </a:lnTo>
                  <a:lnTo>
                    <a:pt x="0" y="214770"/>
                  </a:lnTo>
                  <a:close/>
                </a:path>
              </a:pathLst>
            </a:custGeom>
            <a:ln w="8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17103" y="3729539"/>
            <a:ext cx="480695" cy="438150"/>
            <a:chOff x="6417103" y="3729539"/>
            <a:chExt cx="480695" cy="438150"/>
          </a:xfrm>
        </p:grpSpPr>
        <p:sp>
          <p:nvSpPr>
            <p:cNvPr id="12" name="object 12"/>
            <p:cNvSpPr/>
            <p:nvPr/>
          </p:nvSpPr>
          <p:spPr>
            <a:xfrm>
              <a:off x="6421161" y="3733595"/>
              <a:ext cx="472440" cy="429895"/>
            </a:xfrm>
            <a:custGeom>
              <a:avLst/>
              <a:gdLst/>
              <a:ahLst/>
              <a:cxnLst/>
              <a:rect l="l" t="t" r="r" b="b"/>
              <a:pathLst>
                <a:path w="472440" h="429895">
                  <a:moveTo>
                    <a:pt x="236181" y="0"/>
                  </a:moveTo>
                  <a:lnTo>
                    <a:pt x="188582" y="4362"/>
                  </a:lnTo>
                  <a:lnTo>
                    <a:pt x="144248" y="16872"/>
                  </a:lnTo>
                  <a:lnTo>
                    <a:pt x="104129" y="36667"/>
                  </a:lnTo>
                  <a:lnTo>
                    <a:pt x="69175" y="62884"/>
                  </a:lnTo>
                  <a:lnTo>
                    <a:pt x="40335" y="94658"/>
                  </a:lnTo>
                  <a:lnTo>
                    <a:pt x="18560" y="131127"/>
                  </a:lnTo>
                  <a:lnTo>
                    <a:pt x="4798" y="171426"/>
                  </a:lnTo>
                  <a:lnTo>
                    <a:pt x="0" y="214693"/>
                  </a:lnTo>
                  <a:lnTo>
                    <a:pt x="4798" y="257960"/>
                  </a:lnTo>
                  <a:lnTo>
                    <a:pt x="18560" y="298259"/>
                  </a:lnTo>
                  <a:lnTo>
                    <a:pt x="40335" y="334728"/>
                  </a:lnTo>
                  <a:lnTo>
                    <a:pt x="69175" y="366502"/>
                  </a:lnTo>
                  <a:lnTo>
                    <a:pt x="104129" y="392719"/>
                  </a:lnTo>
                  <a:lnTo>
                    <a:pt x="144248" y="412514"/>
                  </a:lnTo>
                  <a:lnTo>
                    <a:pt x="188582" y="425024"/>
                  </a:lnTo>
                  <a:lnTo>
                    <a:pt x="236181" y="429387"/>
                  </a:lnTo>
                  <a:lnTo>
                    <a:pt x="283781" y="425024"/>
                  </a:lnTo>
                  <a:lnTo>
                    <a:pt x="328115" y="412514"/>
                  </a:lnTo>
                  <a:lnTo>
                    <a:pt x="368234" y="392719"/>
                  </a:lnTo>
                  <a:lnTo>
                    <a:pt x="403188" y="366502"/>
                  </a:lnTo>
                  <a:lnTo>
                    <a:pt x="432028" y="334728"/>
                  </a:lnTo>
                  <a:lnTo>
                    <a:pt x="453803" y="298259"/>
                  </a:lnTo>
                  <a:lnTo>
                    <a:pt x="467565" y="257960"/>
                  </a:lnTo>
                  <a:lnTo>
                    <a:pt x="472363" y="214693"/>
                  </a:lnTo>
                  <a:lnTo>
                    <a:pt x="467565" y="171426"/>
                  </a:lnTo>
                  <a:lnTo>
                    <a:pt x="453803" y="131127"/>
                  </a:lnTo>
                  <a:lnTo>
                    <a:pt x="432028" y="94658"/>
                  </a:lnTo>
                  <a:lnTo>
                    <a:pt x="403188" y="62884"/>
                  </a:lnTo>
                  <a:lnTo>
                    <a:pt x="368234" y="36667"/>
                  </a:lnTo>
                  <a:lnTo>
                    <a:pt x="328115" y="16872"/>
                  </a:lnTo>
                  <a:lnTo>
                    <a:pt x="283781" y="4362"/>
                  </a:lnTo>
                  <a:lnTo>
                    <a:pt x="2361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7075" y="3861715"/>
              <a:ext cx="200660" cy="45085"/>
            </a:xfrm>
            <a:custGeom>
              <a:avLst/>
              <a:gdLst/>
              <a:ahLst/>
              <a:cxnLst/>
              <a:rect l="l" t="t" r="r" b="b"/>
              <a:pathLst>
                <a:path w="200659" h="45085">
                  <a:moveTo>
                    <a:pt x="24599" y="0"/>
                  </a:moveTo>
                  <a:lnTo>
                    <a:pt x="15023" y="1756"/>
                  </a:lnTo>
                  <a:lnTo>
                    <a:pt x="7204" y="6548"/>
                  </a:lnTo>
                  <a:lnTo>
                    <a:pt x="1932" y="13657"/>
                  </a:lnTo>
                  <a:lnTo>
                    <a:pt x="0" y="22364"/>
                  </a:lnTo>
                  <a:lnTo>
                    <a:pt x="1932" y="31072"/>
                  </a:lnTo>
                  <a:lnTo>
                    <a:pt x="7204" y="38180"/>
                  </a:lnTo>
                  <a:lnTo>
                    <a:pt x="15023" y="42972"/>
                  </a:lnTo>
                  <a:lnTo>
                    <a:pt x="24599" y="44729"/>
                  </a:lnTo>
                  <a:lnTo>
                    <a:pt x="34176" y="42972"/>
                  </a:lnTo>
                  <a:lnTo>
                    <a:pt x="41995" y="38180"/>
                  </a:lnTo>
                  <a:lnTo>
                    <a:pt x="47267" y="31072"/>
                  </a:lnTo>
                  <a:lnTo>
                    <a:pt x="49199" y="22364"/>
                  </a:lnTo>
                  <a:lnTo>
                    <a:pt x="47267" y="13657"/>
                  </a:lnTo>
                  <a:lnTo>
                    <a:pt x="41995" y="6548"/>
                  </a:lnTo>
                  <a:lnTo>
                    <a:pt x="34176" y="1756"/>
                  </a:lnTo>
                  <a:lnTo>
                    <a:pt x="24599" y="0"/>
                  </a:lnTo>
                  <a:close/>
                </a:path>
                <a:path w="200659" h="45085">
                  <a:moveTo>
                    <a:pt x="175933" y="0"/>
                  </a:moveTo>
                  <a:lnTo>
                    <a:pt x="166356" y="1756"/>
                  </a:lnTo>
                  <a:lnTo>
                    <a:pt x="158537" y="6548"/>
                  </a:lnTo>
                  <a:lnTo>
                    <a:pt x="153265" y="13657"/>
                  </a:lnTo>
                  <a:lnTo>
                    <a:pt x="151333" y="22364"/>
                  </a:lnTo>
                  <a:lnTo>
                    <a:pt x="153265" y="31072"/>
                  </a:lnTo>
                  <a:lnTo>
                    <a:pt x="158537" y="38180"/>
                  </a:lnTo>
                  <a:lnTo>
                    <a:pt x="166356" y="42972"/>
                  </a:lnTo>
                  <a:lnTo>
                    <a:pt x="175933" y="44729"/>
                  </a:lnTo>
                  <a:lnTo>
                    <a:pt x="185509" y="42972"/>
                  </a:lnTo>
                  <a:lnTo>
                    <a:pt x="193328" y="38180"/>
                  </a:lnTo>
                  <a:lnTo>
                    <a:pt x="198600" y="31072"/>
                  </a:lnTo>
                  <a:lnTo>
                    <a:pt x="200533" y="22364"/>
                  </a:lnTo>
                  <a:lnTo>
                    <a:pt x="198600" y="13657"/>
                  </a:lnTo>
                  <a:lnTo>
                    <a:pt x="193328" y="6548"/>
                  </a:lnTo>
                  <a:lnTo>
                    <a:pt x="185509" y="1756"/>
                  </a:lnTo>
                  <a:lnTo>
                    <a:pt x="175933" y="0"/>
                  </a:lnTo>
                  <a:close/>
                </a:path>
              </a:pathLst>
            </a:custGeom>
            <a:solidFill>
              <a:srgbClr val="CD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57088" y="3861764"/>
              <a:ext cx="200660" cy="45085"/>
            </a:xfrm>
            <a:custGeom>
              <a:avLst/>
              <a:gdLst/>
              <a:ahLst/>
              <a:cxnLst/>
              <a:rect l="l" t="t" r="r" b="b"/>
              <a:pathLst>
                <a:path w="200659" h="45085">
                  <a:moveTo>
                    <a:pt x="0" y="22371"/>
                  </a:moveTo>
                  <a:lnTo>
                    <a:pt x="1933" y="13663"/>
                  </a:lnTo>
                  <a:lnTo>
                    <a:pt x="7206" y="6552"/>
                  </a:lnTo>
                  <a:lnTo>
                    <a:pt x="15027" y="1758"/>
                  </a:lnTo>
                  <a:lnTo>
                    <a:pt x="24604" y="0"/>
                  </a:lnTo>
                  <a:lnTo>
                    <a:pt x="34181" y="1758"/>
                  </a:lnTo>
                  <a:lnTo>
                    <a:pt x="42002" y="6552"/>
                  </a:lnTo>
                  <a:lnTo>
                    <a:pt x="47275" y="13663"/>
                  </a:lnTo>
                  <a:lnTo>
                    <a:pt x="49209" y="22371"/>
                  </a:lnTo>
                  <a:lnTo>
                    <a:pt x="47275" y="31080"/>
                  </a:lnTo>
                  <a:lnTo>
                    <a:pt x="42002" y="38191"/>
                  </a:lnTo>
                  <a:lnTo>
                    <a:pt x="34181" y="42985"/>
                  </a:lnTo>
                  <a:lnTo>
                    <a:pt x="24604" y="44743"/>
                  </a:lnTo>
                  <a:lnTo>
                    <a:pt x="15027" y="42985"/>
                  </a:lnTo>
                  <a:lnTo>
                    <a:pt x="7206" y="38191"/>
                  </a:lnTo>
                  <a:lnTo>
                    <a:pt x="1933" y="31080"/>
                  </a:lnTo>
                  <a:lnTo>
                    <a:pt x="0" y="22371"/>
                  </a:lnTo>
                </a:path>
                <a:path w="200659" h="45085">
                  <a:moveTo>
                    <a:pt x="151345" y="22371"/>
                  </a:moveTo>
                  <a:lnTo>
                    <a:pt x="153279" y="13663"/>
                  </a:lnTo>
                  <a:lnTo>
                    <a:pt x="158552" y="6552"/>
                  </a:lnTo>
                  <a:lnTo>
                    <a:pt x="166372" y="1758"/>
                  </a:lnTo>
                  <a:lnTo>
                    <a:pt x="175950" y="0"/>
                  </a:lnTo>
                  <a:lnTo>
                    <a:pt x="185527" y="1758"/>
                  </a:lnTo>
                  <a:lnTo>
                    <a:pt x="193348" y="6552"/>
                  </a:lnTo>
                  <a:lnTo>
                    <a:pt x="198621" y="13663"/>
                  </a:lnTo>
                  <a:lnTo>
                    <a:pt x="200554" y="22371"/>
                  </a:lnTo>
                  <a:lnTo>
                    <a:pt x="198621" y="31080"/>
                  </a:lnTo>
                  <a:lnTo>
                    <a:pt x="193348" y="38191"/>
                  </a:lnTo>
                  <a:lnTo>
                    <a:pt x="185527" y="42985"/>
                  </a:lnTo>
                  <a:lnTo>
                    <a:pt x="175950" y="44743"/>
                  </a:lnTo>
                  <a:lnTo>
                    <a:pt x="166372" y="42985"/>
                  </a:lnTo>
                  <a:lnTo>
                    <a:pt x="158552" y="38191"/>
                  </a:lnTo>
                  <a:lnTo>
                    <a:pt x="153279" y="31080"/>
                  </a:lnTo>
                  <a:lnTo>
                    <a:pt x="151345" y="22371"/>
                  </a:lnTo>
                </a:path>
              </a:pathLst>
            </a:custGeom>
            <a:ln w="8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9342" y="4042031"/>
              <a:ext cx="255904" cy="40005"/>
            </a:xfrm>
            <a:custGeom>
              <a:avLst/>
              <a:gdLst/>
              <a:ahLst/>
              <a:cxnLst/>
              <a:rect l="l" t="t" r="r" b="b"/>
              <a:pathLst>
                <a:path w="255904" h="40004">
                  <a:moveTo>
                    <a:pt x="0" y="39973"/>
                  </a:moveTo>
                  <a:lnTo>
                    <a:pt x="42666" y="17765"/>
                  </a:lnTo>
                  <a:lnTo>
                    <a:pt x="85316" y="4441"/>
                  </a:lnTo>
                  <a:lnTo>
                    <a:pt x="127949" y="0"/>
                  </a:lnTo>
                  <a:lnTo>
                    <a:pt x="170566" y="4441"/>
                  </a:lnTo>
                  <a:lnTo>
                    <a:pt x="213166" y="17765"/>
                  </a:lnTo>
                  <a:lnTo>
                    <a:pt x="255749" y="39973"/>
                  </a:lnTo>
                </a:path>
              </a:pathLst>
            </a:custGeom>
            <a:ln w="8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21161" y="3733598"/>
              <a:ext cx="472440" cy="429895"/>
            </a:xfrm>
            <a:custGeom>
              <a:avLst/>
              <a:gdLst/>
              <a:ahLst/>
              <a:cxnLst/>
              <a:rect l="l" t="t" r="r" b="b"/>
              <a:pathLst>
                <a:path w="472440" h="429895">
                  <a:moveTo>
                    <a:pt x="0" y="214770"/>
                  </a:moveTo>
                  <a:lnTo>
                    <a:pt x="4798" y="171486"/>
                  </a:lnTo>
                  <a:lnTo>
                    <a:pt x="18562" y="131172"/>
                  </a:lnTo>
                  <a:lnTo>
                    <a:pt x="40340" y="94690"/>
                  </a:lnTo>
                  <a:lnTo>
                    <a:pt x="69182" y="62904"/>
                  </a:lnTo>
                  <a:lnTo>
                    <a:pt x="104140" y="36679"/>
                  </a:lnTo>
                  <a:lnTo>
                    <a:pt x="144263" y="16877"/>
                  </a:lnTo>
                  <a:lnTo>
                    <a:pt x="188601" y="4363"/>
                  </a:lnTo>
                  <a:lnTo>
                    <a:pt x="236204" y="0"/>
                  </a:lnTo>
                  <a:lnTo>
                    <a:pt x="283807" y="4363"/>
                  </a:lnTo>
                  <a:lnTo>
                    <a:pt x="328145" y="16877"/>
                  </a:lnTo>
                  <a:lnTo>
                    <a:pt x="368268" y="36679"/>
                  </a:lnTo>
                  <a:lnTo>
                    <a:pt x="403226" y="62904"/>
                  </a:lnTo>
                  <a:lnTo>
                    <a:pt x="432068" y="94690"/>
                  </a:lnTo>
                  <a:lnTo>
                    <a:pt x="453846" y="131172"/>
                  </a:lnTo>
                  <a:lnTo>
                    <a:pt x="467610" y="171486"/>
                  </a:lnTo>
                  <a:lnTo>
                    <a:pt x="472408" y="214770"/>
                  </a:lnTo>
                  <a:lnTo>
                    <a:pt x="467610" y="258054"/>
                  </a:lnTo>
                  <a:lnTo>
                    <a:pt x="453846" y="298369"/>
                  </a:lnTo>
                  <a:lnTo>
                    <a:pt x="432068" y="334851"/>
                  </a:lnTo>
                  <a:lnTo>
                    <a:pt x="403226" y="366636"/>
                  </a:lnTo>
                  <a:lnTo>
                    <a:pt x="368268" y="392861"/>
                  </a:lnTo>
                  <a:lnTo>
                    <a:pt x="328145" y="412663"/>
                  </a:lnTo>
                  <a:lnTo>
                    <a:pt x="283807" y="425178"/>
                  </a:lnTo>
                  <a:lnTo>
                    <a:pt x="236204" y="429541"/>
                  </a:lnTo>
                  <a:lnTo>
                    <a:pt x="188601" y="425178"/>
                  </a:lnTo>
                  <a:lnTo>
                    <a:pt x="144263" y="412663"/>
                  </a:lnTo>
                  <a:lnTo>
                    <a:pt x="104140" y="392861"/>
                  </a:lnTo>
                  <a:lnTo>
                    <a:pt x="69182" y="366636"/>
                  </a:lnTo>
                  <a:lnTo>
                    <a:pt x="40340" y="334851"/>
                  </a:lnTo>
                  <a:lnTo>
                    <a:pt x="18562" y="298369"/>
                  </a:lnTo>
                  <a:lnTo>
                    <a:pt x="4798" y="258054"/>
                  </a:lnTo>
                  <a:lnTo>
                    <a:pt x="0" y="214770"/>
                  </a:lnTo>
                  <a:close/>
                </a:path>
              </a:pathLst>
            </a:custGeom>
            <a:ln w="8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12</a:t>
            </a:r>
            <a:endParaRPr spc="-25" dirty="0"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80C91F0B-5DE8-48A3-B4A3-E95279A62D6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Auswahlverfahren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9653" y="1114082"/>
            <a:ext cx="1773717" cy="4104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1850" y="2312484"/>
            <a:ext cx="8673449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lang="de-DE" sz="2000" b="1" dirty="0">
                <a:latin typeface="Arial"/>
                <a:cs typeface="Arial"/>
              </a:rPr>
              <a:t>Bewerber-Ranking</a:t>
            </a:r>
            <a:r>
              <a:rPr lang="de-DE" sz="2000" b="1" spc="155" dirty="0">
                <a:latin typeface="Arial"/>
                <a:cs typeface="Arial"/>
              </a:rPr>
              <a:t> </a:t>
            </a:r>
            <a:r>
              <a:rPr lang="de-DE" sz="2000" b="1" dirty="0">
                <a:latin typeface="Arial"/>
                <a:cs typeface="Arial"/>
              </a:rPr>
              <a:t>nach</a:t>
            </a:r>
            <a:r>
              <a:rPr lang="de-DE" sz="2000" b="1" spc="165" dirty="0">
                <a:latin typeface="Arial"/>
                <a:cs typeface="Arial"/>
              </a:rPr>
              <a:t> </a:t>
            </a:r>
            <a:r>
              <a:rPr lang="de-DE" sz="2000" b="1" dirty="0">
                <a:latin typeface="Arial"/>
                <a:cs typeface="Arial"/>
              </a:rPr>
              <a:t>Note</a:t>
            </a:r>
            <a:r>
              <a:rPr lang="de-DE" sz="2000" b="1" spc="170" dirty="0">
                <a:latin typeface="Arial"/>
                <a:cs typeface="Arial"/>
              </a:rPr>
              <a:t> </a:t>
            </a:r>
            <a:r>
              <a:rPr lang="de-DE" sz="2000" b="1" dirty="0">
                <a:latin typeface="Arial"/>
                <a:cs typeface="Arial"/>
              </a:rPr>
              <a:t>geteilt</a:t>
            </a:r>
            <a:r>
              <a:rPr lang="de-DE" sz="2000" b="1" spc="160" dirty="0">
                <a:latin typeface="Arial"/>
                <a:cs typeface="Arial"/>
              </a:rPr>
              <a:t> </a:t>
            </a:r>
            <a:r>
              <a:rPr lang="de-DE" sz="2000" b="1" dirty="0">
                <a:latin typeface="Arial"/>
                <a:cs typeface="Arial"/>
              </a:rPr>
              <a:t>durch</a:t>
            </a:r>
            <a:r>
              <a:rPr lang="de-DE" sz="2000" b="1" spc="165" dirty="0">
                <a:latin typeface="Arial"/>
                <a:cs typeface="Arial"/>
              </a:rPr>
              <a:t> </a:t>
            </a:r>
            <a:r>
              <a:rPr lang="de-DE" sz="2000" b="1" dirty="0">
                <a:latin typeface="Arial"/>
                <a:cs typeface="Arial"/>
              </a:rPr>
              <a:t>erreichte</a:t>
            </a:r>
            <a:r>
              <a:rPr lang="de-DE" sz="2000" b="1" spc="175" dirty="0">
                <a:latin typeface="Arial"/>
                <a:cs typeface="Arial"/>
              </a:rPr>
              <a:t> </a:t>
            </a:r>
            <a:r>
              <a:rPr lang="de-DE" sz="2000" b="1" spc="-20" dirty="0">
                <a:latin typeface="Arial"/>
                <a:cs typeface="Arial"/>
              </a:rPr>
              <a:t>ECTS </a:t>
            </a:r>
            <a:r>
              <a:rPr lang="de-DE" sz="2000" b="1" dirty="0">
                <a:latin typeface="Arial"/>
                <a:cs typeface="Arial"/>
              </a:rPr>
              <a:t>(Platzvergabe geht nach Note </a:t>
            </a:r>
            <a:r>
              <a:rPr lang="de-DE" sz="2000" b="1" dirty="0">
                <a:solidFill>
                  <a:srgbClr val="FF0000"/>
                </a:solidFill>
                <a:latin typeface="Arial"/>
                <a:cs typeface="Arial"/>
              </a:rPr>
              <a:t>und</a:t>
            </a:r>
            <a:r>
              <a:rPr lang="de-DE" sz="2000" b="1" dirty="0">
                <a:latin typeface="Arial"/>
                <a:cs typeface="Arial"/>
              </a:rPr>
              <a:t> Studienzeit!</a:t>
            </a:r>
            <a:r>
              <a:rPr lang="de-DE" sz="2000" b="1" spc="-10" dirty="0">
                <a:latin typeface="Arial"/>
                <a:cs typeface="Arial"/>
              </a:rPr>
              <a:t>)</a:t>
            </a:r>
            <a:endParaRPr lang="de-DE" sz="200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endParaRPr sz="3200" dirty="0">
              <a:latin typeface="Arial"/>
              <a:cs typeface="Arial"/>
            </a:endParaRPr>
          </a:p>
          <a:p>
            <a:pPr marL="354964" marR="508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255904" algn="l"/>
              </a:tabLst>
            </a:pPr>
            <a:r>
              <a:rPr sz="2000" b="1" dirty="0">
                <a:latin typeface="Arial"/>
                <a:cs typeface="Arial"/>
              </a:rPr>
              <a:t>Nominierung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durch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DCP</a:t>
            </a:r>
            <a:r>
              <a:rPr sz="2000" b="1" spc="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+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Meldung</a:t>
            </a:r>
            <a:r>
              <a:rPr sz="2000" b="1" spc="135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ans</a:t>
            </a:r>
            <a:r>
              <a:rPr sz="2000" b="1" spc="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lang="de-DE" sz="2000" b="1" dirty="0" err="1">
                <a:latin typeface="Arial"/>
                <a:cs typeface="Arial"/>
              </a:rPr>
              <a:t>eferat</a:t>
            </a:r>
            <a:r>
              <a:rPr lang="de-DE" sz="2000" b="1" dirty="0">
                <a:latin typeface="Arial"/>
                <a:cs typeface="Arial"/>
              </a:rPr>
              <a:t> für Internationale Angelegenheiten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(S-International)</a:t>
            </a:r>
            <a:r>
              <a:rPr sz="2000" b="1" spc="13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+ </a:t>
            </a:r>
            <a:r>
              <a:rPr sz="2000" b="1" dirty="0">
                <a:latin typeface="Arial"/>
                <a:cs typeface="Arial"/>
              </a:rPr>
              <a:t>Info</a:t>
            </a:r>
            <a:r>
              <a:rPr sz="2000" b="1" spc="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</a:t>
            </a:r>
            <a:r>
              <a:rPr sz="2000" b="1" spc="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Bewerber*In:</a:t>
            </a:r>
            <a:endParaRPr sz="20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endParaRPr sz="2150" dirty="0">
              <a:latin typeface="Arial"/>
              <a:cs typeface="Arial"/>
            </a:endParaRPr>
          </a:p>
          <a:p>
            <a:pPr marL="255904">
              <a:lnSpc>
                <a:spcPct val="100000"/>
              </a:lnSpc>
            </a:pPr>
            <a:r>
              <a:rPr lang="de-DE" sz="2000" b="1" dirty="0">
                <a:solidFill>
                  <a:srgbClr val="FF0000"/>
                </a:solidFill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sz="2000" b="1" dirty="0" err="1">
                <a:solidFill>
                  <a:srgbClr val="FF0000"/>
                </a:solidFill>
                <a:latin typeface="Arial"/>
                <a:cs typeface="Arial"/>
              </a:rPr>
              <a:t>Februar</a:t>
            </a:r>
            <a:r>
              <a:rPr sz="2000" b="1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de-DE" sz="2000" b="1" spc="-20" dirty="0">
                <a:solidFill>
                  <a:srgbClr val="FF0000"/>
                </a:solidFill>
                <a:latin typeface="Arial"/>
                <a:cs typeface="Arial"/>
              </a:rPr>
              <a:t>2026</a:t>
            </a:r>
            <a:endParaRPr sz="2000" dirty="0">
              <a:latin typeface="Arial"/>
              <a:cs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sz="3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4165" algn="l"/>
              </a:tabLst>
            </a:pPr>
            <a:r>
              <a:rPr sz="2000" b="1" dirty="0">
                <a:latin typeface="Arial"/>
                <a:cs typeface="Arial"/>
              </a:rPr>
              <a:t>ggf.</a:t>
            </a:r>
            <a:r>
              <a:rPr sz="2000" b="1" spc="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Nachnominierung</a:t>
            </a:r>
            <a:endParaRPr sz="2000" dirty="0">
              <a:latin typeface="Arial"/>
              <a:cs typeface="Arial"/>
            </a:endParaRPr>
          </a:p>
          <a:p>
            <a:pPr marL="3048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(Risiko: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möglicherweise </a:t>
            </a:r>
            <a:r>
              <a:rPr sz="1600" spc="-10" dirty="0" err="1">
                <a:latin typeface="Arial"/>
                <a:cs typeface="Arial"/>
              </a:rPr>
              <a:t>keine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ERASMUS-</a:t>
            </a:r>
            <a:r>
              <a:rPr sz="1600" spc="-10" dirty="0" err="1">
                <a:latin typeface="Arial"/>
                <a:cs typeface="Arial"/>
              </a:rPr>
              <a:t>Förderung</a:t>
            </a:r>
            <a:r>
              <a:rPr lang="de-DE" sz="1600" spc="-10" dirty="0">
                <a:latin typeface="Arial"/>
                <a:cs typeface="Arial"/>
              </a:rPr>
              <a:t> mehr möglich</a:t>
            </a:r>
            <a:r>
              <a:rPr sz="1600" spc="-10" dirty="0">
                <a:latin typeface="Arial"/>
                <a:cs typeface="Arial"/>
              </a:rPr>
              <a:t>!)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13</a:t>
            </a:r>
            <a:endParaRPr spc="-25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997CBAF-C213-4356-A94D-4D89B15E31D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74" y="982597"/>
            <a:ext cx="5750560" cy="65338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15"/>
              </a:spcBef>
            </a:pPr>
            <a:r>
              <a:rPr dirty="0"/>
              <a:t>Dual</a:t>
            </a:r>
            <a:r>
              <a:rPr spc="105" dirty="0"/>
              <a:t> </a:t>
            </a:r>
            <a:r>
              <a:rPr dirty="0"/>
              <a:t>Degree</a:t>
            </a:r>
            <a:r>
              <a:rPr spc="140" dirty="0"/>
              <a:t> </a:t>
            </a:r>
            <a:r>
              <a:rPr spc="-10" dirty="0"/>
              <a:t>Programme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400" b="0" spc="-25" dirty="0">
                <a:solidFill>
                  <a:srgbClr val="002060"/>
                </a:solidFill>
              </a:rPr>
              <a:t>(Doppelabschluss</a:t>
            </a:r>
            <a:r>
              <a:rPr sz="1400" b="0" spc="-40" dirty="0">
                <a:solidFill>
                  <a:srgbClr val="002060"/>
                </a:solidFill>
              </a:rPr>
              <a:t> </a:t>
            </a:r>
            <a:r>
              <a:rPr sz="1400" b="0" dirty="0">
                <a:solidFill>
                  <a:srgbClr val="002060"/>
                </a:solidFill>
              </a:rPr>
              <a:t>an</a:t>
            </a:r>
            <a:r>
              <a:rPr sz="1400" b="0" spc="-35" dirty="0">
                <a:solidFill>
                  <a:srgbClr val="002060"/>
                </a:solidFill>
              </a:rPr>
              <a:t> </a:t>
            </a:r>
            <a:r>
              <a:rPr sz="1400" b="0" spc="-45" dirty="0">
                <a:solidFill>
                  <a:srgbClr val="002060"/>
                </a:solidFill>
              </a:rPr>
              <a:t>FAU </a:t>
            </a:r>
            <a:r>
              <a:rPr sz="1400" b="0" dirty="0">
                <a:solidFill>
                  <a:srgbClr val="002060"/>
                </a:solidFill>
              </a:rPr>
              <a:t>und</a:t>
            </a:r>
            <a:r>
              <a:rPr sz="1400" b="0" spc="-35" dirty="0">
                <a:solidFill>
                  <a:srgbClr val="002060"/>
                </a:solidFill>
              </a:rPr>
              <a:t> </a:t>
            </a:r>
            <a:r>
              <a:rPr sz="1400" b="0" spc="-20" dirty="0">
                <a:solidFill>
                  <a:srgbClr val="002060"/>
                </a:solidFill>
              </a:rPr>
              <a:t>UoW/Australien)</a:t>
            </a:r>
            <a:endParaRPr sz="1400" b="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3633" y="1114082"/>
            <a:ext cx="1829738" cy="42345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4055" y="1947989"/>
            <a:ext cx="6191250" cy="4459605"/>
            <a:chOff x="594055" y="1947989"/>
            <a:chExt cx="6191250" cy="44596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" y="1947989"/>
              <a:ext cx="5728331" cy="4459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0908" y="5600527"/>
              <a:ext cx="2713832" cy="4599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690400" y="2428308"/>
            <a:ext cx="3159760" cy="1256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65"/>
              </a:spcBef>
            </a:pPr>
            <a:r>
              <a:rPr sz="2000" b="1" dirty="0">
                <a:latin typeface="Arial"/>
                <a:cs typeface="Arial"/>
              </a:rPr>
              <a:t>Welcome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Down</a:t>
            </a:r>
            <a:r>
              <a:rPr sz="2000" b="1" spc="1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Under! </a:t>
            </a:r>
            <a:r>
              <a:rPr sz="2000" b="1" dirty="0">
                <a:latin typeface="Arial"/>
                <a:cs typeface="Arial"/>
              </a:rPr>
              <a:t>Dual</a:t>
            </a:r>
            <a:r>
              <a:rPr sz="2000" b="1" spc="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Degree</a:t>
            </a:r>
            <a:r>
              <a:rPr sz="2000" b="1" spc="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mit</a:t>
            </a:r>
            <a:r>
              <a:rPr sz="2000" b="1" spc="11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der </a:t>
            </a:r>
            <a:r>
              <a:rPr sz="2000" b="1" dirty="0">
                <a:latin typeface="Arial"/>
                <a:cs typeface="Arial"/>
              </a:rPr>
              <a:t>University</a:t>
            </a:r>
            <a:r>
              <a:rPr sz="2000" b="1" spc="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Wollongong (UoW)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5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14</a:t>
            </a:r>
            <a:endParaRPr spc="-25" dirty="0"/>
          </a:p>
        </p:txBody>
      </p:sp>
      <p:sp>
        <p:nvSpPr>
          <p:cNvPr id="8" name="object 8"/>
          <p:cNvSpPr txBox="1"/>
          <p:nvPr/>
        </p:nvSpPr>
        <p:spPr>
          <a:xfrm>
            <a:off x="6690400" y="4629953"/>
            <a:ext cx="3484245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solidFill>
                  <a:srgbClr val="3E5C13"/>
                </a:solidFill>
                <a:latin typeface="Arial"/>
                <a:cs typeface="Arial"/>
              </a:rPr>
              <a:t>Weitere</a:t>
            </a:r>
            <a:r>
              <a:rPr sz="1200" b="1" spc="-40" dirty="0">
                <a:solidFill>
                  <a:srgbClr val="3E5C1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E5C13"/>
                </a:solidFill>
                <a:latin typeface="Arial"/>
                <a:cs typeface="Arial"/>
              </a:rPr>
              <a:t>Informationen</a:t>
            </a:r>
            <a:r>
              <a:rPr sz="1200" b="1" spc="-35" dirty="0">
                <a:solidFill>
                  <a:srgbClr val="3E5C1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E5C13"/>
                </a:solidFill>
                <a:latin typeface="Arial"/>
                <a:cs typeface="Arial"/>
              </a:rPr>
              <a:t>online</a:t>
            </a:r>
            <a:r>
              <a:rPr sz="1200" b="1" spc="-35" dirty="0">
                <a:solidFill>
                  <a:srgbClr val="3E5C1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E5C13"/>
                </a:solidFill>
                <a:latin typeface="Arial"/>
                <a:cs typeface="Arial"/>
              </a:rPr>
              <a:t>unter: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405"/>
              </a:lnSpc>
            </a:pPr>
            <a:r>
              <a:rPr sz="1200" u="sng" spc="-10" dirty="0">
                <a:solidFill>
                  <a:srgbClr val="266141"/>
                </a:solidFill>
                <a:uFill>
                  <a:solidFill>
                    <a:srgbClr val="266141"/>
                  </a:solidFill>
                </a:uFill>
                <a:latin typeface="Arial"/>
                <a:cs typeface="Arial"/>
              </a:rPr>
              <a:t>https://</a:t>
            </a:r>
            <a:r>
              <a:rPr sz="1200" u="sng" spc="-10" dirty="0">
                <a:solidFill>
                  <a:srgbClr val="266141"/>
                </a:solidFill>
                <a:uFill>
                  <a:solidFill>
                    <a:srgbClr val="266141"/>
                  </a:solidFill>
                </a:uFill>
                <a:latin typeface="Arial"/>
                <a:cs typeface="Arial"/>
                <a:hlinkClick r:id="rId6"/>
              </a:rPr>
              <a:t>www.chemistry.nat.fau.eu/studying/chemistry</a:t>
            </a:r>
            <a:endParaRPr sz="1200" dirty="0">
              <a:latin typeface="Arial"/>
              <a:cs typeface="Arial"/>
            </a:endParaRPr>
          </a:p>
          <a:p>
            <a:pPr marL="12700" marR="207010">
              <a:lnSpc>
                <a:spcPts val="1390"/>
              </a:lnSpc>
              <a:spcBef>
                <a:spcPts val="75"/>
              </a:spcBef>
            </a:pPr>
            <a:r>
              <a:rPr sz="1200" u="sng" spc="-10" dirty="0">
                <a:solidFill>
                  <a:srgbClr val="266141"/>
                </a:solidFill>
                <a:uFill>
                  <a:solidFill>
                    <a:srgbClr val="266141"/>
                  </a:solidFill>
                </a:uFill>
                <a:latin typeface="Arial"/>
                <a:cs typeface="Arial"/>
              </a:rPr>
              <a:t>-molecular-science/exchange-students/outgoing-</a:t>
            </a:r>
            <a:r>
              <a:rPr sz="1200" spc="-10" dirty="0">
                <a:solidFill>
                  <a:srgbClr val="266141"/>
                </a:solidFill>
                <a:latin typeface="Arial"/>
                <a:cs typeface="Arial"/>
              </a:rPr>
              <a:t> </a:t>
            </a:r>
            <a:r>
              <a:rPr sz="1200" u="sng" spc="-10" dirty="0">
                <a:solidFill>
                  <a:srgbClr val="266141"/>
                </a:solidFill>
                <a:uFill>
                  <a:solidFill>
                    <a:srgbClr val="266141"/>
                  </a:solidFill>
                </a:uFill>
                <a:latin typeface="Arial"/>
                <a:cs typeface="Arial"/>
              </a:rPr>
              <a:t>students/dual-degree-program/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BB383C28-5FBA-49A2-B1B6-8CDE838A580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74" y="982597"/>
            <a:ext cx="5750560" cy="653384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15"/>
              </a:spcBef>
            </a:pPr>
            <a:r>
              <a:rPr dirty="0"/>
              <a:t>Dual</a:t>
            </a:r>
            <a:r>
              <a:rPr spc="105" dirty="0"/>
              <a:t> </a:t>
            </a:r>
            <a:r>
              <a:rPr dirty="0"/>
              <a:t>Degree</a:t>
            </a:r>
            <a:r>
              <a:rPr spc="135" dirty="0"/>
              <a:t> </a:t>
            </a:r>
            <a:r>
              <a:rPr spc="-10" dirty="0"/>
              <a:t>Programme</a:t>
            </a: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400" b="0" spc="-25" dirty="0">
                <a:solidFill>
                  <a:srgbClr val="002060"/>
                </a:solidFill>
              </a:rPr>
              <a:t>(Doppelabschluss</a:t>
            </a:r>
            <a:r>
              <a:rPr sz="1400" b="0" spc="-40" dirty="0">
                <a:solidFill>
                  <a:srgbClr val="002060"/>
                </a:solidFill>
              </a:rPr>
              <a:t> </a:t>
            </a:r>
            <a:r>
              <a:rPr sz="1400" b="0" dirty="0">
                <a:solidFill>
                  <a:srgbClr val="002060"/>
                </a:solidFill>
              </a:rPr>
              <a:t>an</a:t>
            </a:r>
            <a:r>
              <a:rPr sz="1400" b="0" spc="-35" dirty="0">
                <a:solidFill>
                  <a:srgbClr val="002060"/>
                </a:solidFill>
              </a:rPr>
              <a:t> </a:t>
            </a:r>
            <a:r>
              <a:rPr sz="1400" b="0" spc="-45" dirty="0">
                <a:solidFill>
                  <a:srgbClr val="002060"/>
                </a:solidFill>
              </a:rPr>
              <a:t>FAU </a:t>
            </a:r>
            <a:r>
              <a:rPr sz="1400" b="0" dirty="0">
                <a:solidFill>
                  <a:srgbClr val="002060"/>
                </a:solidFill>
              </a:rPr>
              <a:t>und</a:t>
            </a:r>
            <a:r>
              <a:rPr sz="1400" b="0" spc="-35" dirty="0">
                <a:solidFill>
                  <a:srgbClr val="002060"/>
                </a:solidFill>
              </a:rPr>
              <a:t> </a:t>
            </a:r>
            <a:r>
              <a:rPr sz="1400" b="0" spc="-20" dirty="0">
                <a:solidFill>
                  <a:srgbClr val="002060"/>
                </a:solidFill>
              </a:rPr>
              <a:t>UoW/Australien)</a:t>
            </a:r>
            <a:endParaRPr sz="1400" b="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4165" y="1114082"/>
            <a:ext cx="1819205" cy="4210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1800" y="2585583"/>
            <a:ext cx="5063414" cy="185783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44025" y="4999286"/>
            <a:ext cx="7189470" cy="1326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Segoe UI Symbol"/>
              <a:buChar char="■"/>
              <a:tabLst>
                <a:tab pos="304800" algn="l"/>
              </a:tabLst>
            </a:pPr>
            <a:r>
              <a:rPr sz="1700" dirty="0">
                <a:solidFill>
                  <a:srgbClr val="0A2316"/>
                </a:solidFill>
                <a:latin typeface="Arial"/>
                <a:cs typeface="Arial"/>
              </a:rPr>
              <a:t>Personal</a:t>
            </a:r>
            <a:r>
              <a:rPr sz="1700" spc="-5" dirty="0">
                <a:solidFill>
                  <a:srgbClr val="0A23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A2316"/>
                </a:solidFill>
                <a:latin typeface="Arial"/>
                <a:cs typeface="Arial"/>
              </a:rPr>
              <a:t>Development</a:t>
            </a:r>
            <a:r>
              <a:rPr sz="1700" spc="-5" dirty="0">
                <a:solidFill>
                  <a:srgbClr val="0A2316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A2316"/>
                </a:solidFill>
                <a:latin typeface="Arial"/>
                <a:cs typeface="Arial"/>
              </a:rPr>
              <a:t>Plan</a:t>
            </a:r>
            <a:r>
              <a:rPr sz="1700" spc="5" dirty="0">
                <a:solidFill>
                  <a:srgbClr val="0A2316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A2316"/>
                </a:solidFill>
                <a:latin typeface="Arial"/>
                <a:cs typeface="Arial"/>
              </a:rPr>
              <a:t>(PDP)</a:t>
            </a:r>
            <a:endParaRPr sz="1700" dirty="0">
              <a:latin typeface="Arial"/>
              <a:cs typeface="Arial"/>
            </a:endParaRPr>
          </a:p>
          <a:p>
            <a:pPr marL="304800" indent="-292100">
              <a:lnSpc>
                <a:spcPts val="2014"/>
              </a:lnSpc>
              <a:spcBef>
                <a:spcPts val="70"/>
              </a:spcBef>
              <a:buFont typeface="Segoe UI Symbol"/>
              <a:buChar char="■"/>
              <a:tabLst>
                <a:tab pos="304800" algn="l"/>
              </a:tabLst>
            </a:pPr>
            <a:r>
              <a:rPr lang="de-DE" sz="1700" dirty="0">
                <a:solidFill>
                  <a:srgbClr val="0A2316"/>
                </a:solidFill>
                <a:latin typeface="Arial"/>
                <a:cs typeface="Arial"/>
              </a:rPr>
              <a:t>Beide Universitäten erkennen gegenseitig ablegte Kurse, Prüfungen und Noten an </a:t>
            </a:r>
          </a:p>
          <a:p>
            <a:pPr marL="304800" indent="-292100">
              <a:lnSpc>
                <a:spcPts val="2014"/>
              </a:lnSpc>
              <a:spcBef>
                <a:spcPts val="70"/>
              </a:spcBef>
              <a:buFont typeface="Segoe UI Symbol"/>
              <a:buChar char="■"/>
              <a:tabLst>
                <a:tab pos="304800" algn="l"/>
              </a:tabLst>
            </a:pPr>
            <a:r>
              <a:rPr lang="de-DE" sz="1700" dirty="0">
                <a:solidFill>
                  <a:srgbClr val="0A2316"/>
                </a:solidFill>
                <a:latin typeface="Arial"/>
                <a:cs typeface="Arial"/>
              </a:rPr>
              <a:t>Nach erfolgreichem Abschluss</a:t>
            </a:r>
            <a:r>
              <a:rPr sz="1700" dirty="0">
                <a:solidFill>
                  <a:srgbClr val="0A2316"/>
                </a:solidFill>
                <a:latin typeface="Arial"/>
                <a:cs typeface="Arial"/>
              </a:rPr>
              <a:t>:</a:t>
            </a:r>
            <a:r>
              <a:rPr sz="1700" spc="-15" dirty="0">
                <a:solidFill>
                  <a:srgbClr val="0A2316"/>
                </a:solidFill>
                <a:latin typeface="Arial"/>
                <a:cs typeface="Arial"/>
              </a:rPr>
              <a:t> </a:t>
            </a:r>
            <a:r>
              <a:rPr lang="de-DE" sz="1700" dirty="0">
                <a:solidFill>
                  <a:srgbClr val="0A2316"/>
                </a:solidFill>
                <a:latin typeface="Arial"/>
                <a:cs typeface="Arial"/>
              </a:rPr>
              <a:t>zwei Master-Abschlüsse, einen von jeder Partnerhochschule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4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15</a:t>
            </a:r>
            <a:endParaRPr spc="-25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C2754C44-6C98-481B-9CB0-04B7673AB275}"/>
              </a:ext>
            </a:extLst>
          </p:cNvPr>
          <p:cNvSpPr txBox="1">
            <a:spLocks/>
          </p:cNvSpPr>
          <p:nvPr/>
        </p:nvSpPr>
        <p:spPr>
          <a:xfrm>
            <a:off x="9080500" y="6510653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>
            <a:defPPr>
              <a:defRPr kern="0"/>
            </a:defPPr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30"/>
              </a:spcBef>
            </a:pPr>
            <a:r>
              <a:rPr lang="de-DE" dirty="0"/>
              <a:t>10.</a:t>
            </a:r>
            <a:r>
              <a:rPr lang="de-DE" spc="-30" dirty="0"/>
              <a:t> </a:t>
            </a:r>
            <a:r>
              <a:rPr lang="de-DE" spc="-10" dirty="0"/>
              <a:t>November</a:t>
            </a:r>
            <a:r>
              <a:rPr lang="de-DE" spc="-20" dirty="0"/>
              <a:t> 2025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324" y="1949208"/>
            <a:ext cx="9383395" cy="3559810"/>
            <a:chOff x="668324" y="1949208"/>
            <a:chExt cx="9383395" cy="35598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59971" y="1949208"/>
              <a:ext cx="2191348" cy="25220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324" y="1978177"/>
              <a:ext cx="3772609" cy="35306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Wollongong</a:t>
            </a:r>
            <a:r>
              <a:rPr spc="110" dirty="0"/>
              <a:t> </a:t>
            </a:r>
            <a:r>
              <a:rPr dirty="0"/>
              <a:t>und</a:t>
            </a:r>
            <a:r>
              <a:rPr spc="110" dirty="0"/>
              <a:t> </a:t>
            </a:r>
            <a:r>
              <a:rPr dirty="0"/>
              <a:t>die</a:t>
            </a:r>
            <a:r>
              <a:rPr spc="105" dirty="0"/>
              <a:t> </a:t>
            </a:r>
            <a:r>
              <a:rPr spc="-25" dirty="0"/>
              <a:t>UoW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75132" y="1114082"/>
            <a:ext cx="1728238" cy="39996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94630" y="5692475"/>
            <a:ext cx="2699661" cy="459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59264" y="5122216"/>
            <a:ext cx="3515995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indent="-292100">
              <a:lnSpc>
                <a:spcPct val="100000"/>
              </a:lnSpc>
              <a:spcBef>
                <a:spcPts val="100"/>
              </a:spcBef>
              <a:buFont typeface="Segoe UI Symbol"/>
              <a:buChar char="■"/>
              <a:tabLst>
                <a:tab pos="304800" algn="l"/>
              </a:tabLst>
            </a:pPr>
            <a:r>
              <a:rPr sz="1500" b="1" dirty="0">
                <a:latin typeface="Arial"/>
                <a:cs typeface="Arial"/>
              </a:rPr>
              <a:t>ca</a:t>
            </a:r>
            <a:r>
              <a:rPr sz="1500" b="1" spc="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300.000</a:t>
            </a:r>
            <a:r>
              <a:rPr sz="1500" b="1" spc="9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Einwohner</a:t>
            </a:r>
            <a:r>
              <a:rPr sz="1500" b="1" spc="9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inkl.</a:t>
            </a:r>
            <a:r>
              <a:rPr sz="1500" b="1" spc="9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Vororte</a:t>
            </a:r>
            <a:endParaRPr sz="15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Segoe UI Symbol"/>
              <a:buChar char="■"/>
              <a:tabLst>
                <a:tab pos="304800" algn="l"/>
              </a:tabLst>
            </a:pPr>
            <a:r>
              <a:rPr sz="1500" b="1" dirty="0">
                <a:latin typeface="Arial"/>
                <a:cs typeface="Arial"/>
              </a:rPr>
              <a:t>neuntgrößte</a:t>
            </a:r>
            <a:r>
              <a:rPr sz="1500" b="1" spc="10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Stadt</a:t>
            </a:r>
            <a:r>
              <a:rPr sz="1500" b="1" spc="10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in</a:t>
            </a:r>
            <a:r>
              <a:rPr sz="1500" b="1" spc="4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Australien</a:t>
            </a:r>
            <a:endParaRPr sz="15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buFont typeface="Segoe UI Symbol"/>
              <a:buChar char="■"/>
              <a:tabLst>
                <a:tab pos="304800" algn="l"/>
              </a:tabLst>
            </a:pPr>
            <a:r>
              <a:rPr sz="1500" b="1" dirty="0">
                <a:latin typeface="Arial"/>
                <a:cs typeface="Arial"/>
              </a:rPr>
              <a:t>ca.</a:t>
            </a:r>
            <a:r>
              <a:rPr sz="1500" b="1" spc="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80</a:t>
            </a:r>
            <a:r>
              <a:rPr sz="1500" b="1" spc="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km</a:t>
            </a:r>
            <a:r>
              <a:rPr sz="1500" b="1" spc="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südlich</a:t>
            </a:r>
            <a:r>
              <a:rPr sz="1500" b="1" spc="6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von</a:t>
            </a:r>
            <a:r>
              <a:rPr sz="1500" b="1" spc="7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Sydney</a:t>
            </a:r>
            <a:endParaRPr sz="1500">
              <a:latin typeface="Arial"/>
              <a:cs typeface="Arial"/>
            </a:endParaRPr>
          </a:p>
          <a:p>
            <a:pPr marL="304800" indent="-292100">
              <a:lnSpc>
                <a:spcPct val="100000"/>
              </a:lnSpc>
              <a:spcBef>
                <a:spcPts val="95"/>
              </a:spcBef>
              <a:buFont typeface="Segoe UI Symbol"/>
              <a:buChar char="■"/>
              <a:tabLst>
                <a:tab pos="304800" algn="l"/>
              </a:tabLst>
            </a:pPr>
            <a:r>
              <a:rPr sz="1500" b="1" dirty="0">
                <a:latin typeface="Arial"/>
                <a:cs typeface="Arial"/>
              </a:rPr>
              <a:t>25.000</a:t>
            </a:r>
            <a:r>
              <a:rPr sz="1500" b="1" spc="9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Studenten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425861" y="1950723"/>
            <a:ext cx="3841115" cy="3437254"/>
            <a:chOff x="4425861" y="1950723"/>
            <a:chExt cx="3841115" cy="3437254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5861" y="1950723"/>
              <a:ext cx="2647391" cy="14887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20054" y="3691218"/>
              <a:ext cx="2546680" cy="169627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693304" y="5393487"/>
            <a:ext cx="18307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latin typeface="Arial"/>
                <a:cs typeface="Arial"/>
              </a:rPr>
              <a:t>Innovation</a:t>
            </a:r>
            <a:r>
              <a:rPr sz="1500" b="1" spc="16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Campus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36707" y="3317370"/>
            <a:ext cx="5093335" cy="981075"/>
            <a:chOff x="4036707" y="3317370"/>
            <a:chExt cx="5093335" cy="981075"/>
          </a:xfrm>
        </p:grpSpPr>
        <p:sp>
          <p:nvSpPr>
            <p:cNvPr id="14" name="object 14"/>
            <p:cNvSpPr/>
            <p:nvPr/>
          </p:nvSpPr>
          <p:spPr>
            <a:xfrm>
              <a:off x="4040875" y="3322780"/>
              <a:ext cx="5083175" cy="967740"/>
            </a:xfrm>
            <a:custGeom>
              <a:avLst/>
              <a:gdLst/>
              <a:ahLst/>
              <a:cxnLst/>
              <a:rect l="l" t="t" r="r" b="b"/>
              <a:pathLst>
                <a:path w="5083175" h="967739">
                  <a:moveTo>
                    <a:pt x="5076748" y="0"/>
                  </a:moveTo>
                  <a:lnTo>
                    <a:pt x="32067" y="914654"/>
                  </a:lnTo>
                  <a:lnTo>
                    <a:pt x="28867" y="897013"/>
                  </a:lnTo>
                  <a:lnTo>
                    <a:pt x="0" y="938669"/>
                  </a:lnTo>
                  <a:lnTo>
                    <a:pt x="41655" y="967536"/>
                  </a:lnTo>
                  <a:lnTo>
                    <a:pt x="38468" y="949909"/>
                  </a:lnTo>
                  <a:lnTo>
                    <a:pt x="5083149" y="35255"/>
                  </a:lnTo>
                  <a:lnTo>
                    <a:pt x="507674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42117" y="3322780"/>
              <a:ext cx="5081905" cy="970280"/>
            </a:xfrm>
            <a:custGeom>
              <a:avLst/>
              <a:gdLst/>
              <a:ahLst/>
              <a:cxnLst/>
              <a:rect l="l" t="t" r="r" b="b"/>
              <a:pathLst>
                <a:path w="5081905" h="970279">
                  <a:moveTo>
                    <a:pt x="5081900" y="35254"/>
                  </a:moveTo>
                  <a:lnTo>
                    <a:pt x="38457" y="952244"/>
                  </a:lnTo>
                  <a:lnTo>
                    <a:pt x="41663" y="969874"/>
                  </a:lnTo>
                  <a:lnTo>
                    <a:pt x="0" y="941023"/>
                  </a:lnTo>
                  <a:lnTo>
                    <a:pt x="28842" y="899359"/>
                  </a:lnTo>
                  <a:lnTo>
                    <a:pt x="32047" y="916989"/>
                  </a:lnTo>
                  <a:lnTo>
                    <a:pt x="5075490" y="0"/>
                  </a:lnTo>
                  <a:lnTo>
                    <a:pt x="5081900" y="35254"/>
                  </a:lnTo>
                  <a:close/>
                </a:path>
              </a:pathLst>
            </a:custGeom>
            <a:ln w="1081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8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16</a:t>
            </a:r>
            <a:endParaRPr spc="-25" dirty="0"/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AC582DBC-9D52-4789-AC54-6D7F8B563E4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5132" y="1114082"/>
            <a:ext cx="1728238" cy="3999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80"/>
              </a:spcBef>
            </a:pPr>
            <a:r>
              <a:rPr spc="-10" dirty="0"/>
              <a:t>Bewerbungen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0" dirty="0">
                <a:latin typeface="Arial"/>
                <a:cs typeface="Arial"/>
              </a:rPr>
              <a:t>(für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20" dirty="0" err="1">
                <a:latin typeface="Arial"/>
                <a:cs typeface="Arial"/>
              </a:rPr>
              <a:t>Wintersemester</a:t>
            </a:r>
            <a:r>
              <a:rPr sz="1400" b="0" spc="-25" dirty="0">
                <a:latin typeface="Arial"/>
                <a:cs typeface="Arial"/>
              </a:rPr>
              <a:t> </a:t>
            </a:r>
            <a:r>
              <a:rPr sz="1400" b="0" spc="-20" dirty="0">
                <a:latin typeface="Arial"/>
                <a:cs typeface="Arial"/>
              </a:rPr>
              <a:t>202</a:t>
            </a:r>
            <a:r>
              <a:rPr lang="de-DE" sz="1400" b="0" spc="-20" dirty="0">
                <a:latin typeface="Arial"/>
                <a:cs typeface="Arial"/>
              </a:rPr>
              <a:t>6</a:t>
            </a:r>
            <a:r>
              <a:rPr sz="1400" b="0" spc="-20" dirty="0">
                <a:latin typeface="Arial"/>
                <a:cs typeface="Arial"/>
              </a:rPr>
              <a:t>/2</a:t>
            </a:r>
            <a:r>
              <a:rPr lang="de-DE" sz="1400" b="0" spc="-20" dirty="0">
                <a:latin typeface="Arial"/>
                <a:cs typeface="Arial"/>
              </a:rPr>
              <a:t>7</a:t>
            </a:r>
            <a:r>
              <a:rPr sz="1400" b="0" spc="-35" dirty="0">
                <a:latin typeface="Arial"/>
                <a:cs typeface="Arial"/>
              </a:rPr>
              <a:t> </a:t>
            </a:r>
            <a:r>
              <a:rPr sz="1400" b="0" dirty="0">
                <a:latin typeface="Arial"/>
                <a:cs typeface="Arial"/>
              </a:rPr>
              <a:t>und</a:t>
            </a:r>
            <a:r>
              <a:rPr sz="1400" b="0" spc="-40" dirty="0">
                <a:latin typeface="Arial"/>
                <a:cs typeface="Arial"/>
              </a:rPr>
              <a:t> </a:t>
            </a:r>
            <a:r>
              <a:rPr sz="1400" b="0" spc="-25" dirty="0" err="1">
                <a:latin typeface="Arial"/>
                <a:cs typeface="Arial"/>
              </a:rPr>
              <a:t>Sommersemester</a:t>
            </a:r>
            <a:r>
              <a:rPr sz="1400" b="0" spc="-20" dirty="0">
                <a:latin typeface="Arial"/>
                <a:cs typeface="Arial"/>
              </a:rPr>
              <a:t> </a:t>
            </a:r>
            <a:r>
              <a:rPr sz="1400" b="0" spc="-10" dirty="0">
                <a:latin typeface="Arial"/>
                <a:cs typeface="Arial"/>
              </a:rPr>
              <a:t>202</a:t>
            </a:r>
            <a:r>
              <a:rPr lang="de-DE" sz="1400" b="0" spc="-10" dirty="0">
                <a:latin typeface="Arial"/>
                <a:cs typeface="Arial"/>
              </a:rPr>
              <a:t>7</a:t>
            </a:r>
            <a:r>
              <a:rPr sz="1400" b="0" spc="-10" dirty="0">
                <a:latin typeface="Arial"/>
                <a:cs typeface="Arial"/>
              </a:rPr>
              <a:t>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17</a:t>
            </a:r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58588" y="2025650"/>
            <a:ext cx="9494218" cy="3375476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401955" indent="-389255">
              <a:lnSpc>
                <a:spcPct val="100000"/>
              </a:lnSpc>
              <a:spcBef>
                <a:spcPts val="1420"/>
              </a:spcBef>
              <a:buFont typeface="Arial"/>
              <a:buChar char="•"/>
              <a:tabLst>
                <a:tab pos="401955" algn="l"/>
              </a:tabLst>
            </a:pPr>
            <a:r>
              <a:rPr dirty="0">
                <a:solidFill>
                  <a:srgbClr val="000000"/>
                </a:solidFill>
              </a:rPr>
              <a:t>ERASMUS+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b="0" dirty="0">
                <a:solidFill>
                  <a:srgbClr val="000000"/>
                </a:solidFill>
              </a:rPr>
              <a:t>-Bewerbung</a:t>
            </a:r>
            <a:r>
              <a:rPr b="0" dirty="0">
                <a:solidFill>
                  <a:srgbClr val="000000"/>
                </a:solidFill>
              </a:rPr>
              <a:t>:</a:t>
            </a:r>
            <a:r>
              <a:rPr lang="de-DE" spc="150" dirty="0">
                <a:solidFill>
                  <a:srgbClr val="000000"/>
                </a:solidFill>
              </a:rPr>
              <a:t> </a:t>
            </a:r>
            <a:r>
              <a:rPr lang="de-DE" spc="-10" dirty="0"/>
              <a:t>Abgabe bis 07</a:t>
            </a:r>
            <a:r>
              <a:rPr spc="-10" dirty="0"/>
              <a:t>.</a:t>
            </a:r>
            <a:r>
              <a:rPr lang="de-DE" spc="-10" dirty="0"/>
              <a:t> Januar </a:t>
            </a:r>
            <a:r>
              <a:rPr spc="-10" dirty="0"/>
              <a:t>202</a:t>
            </a:r>
            <a:r>
              <a:rPr lang="de-DE" spc="-10" dirty="0"/>
              <a:t>6</a:t>
            </a:r>
            <a:endParaRPr spc="-10" dirty="0"/>
          </a:p>
          <a:p>
            <a:pPr marL="401955">
              <a:lnSpc>
                <a:spcPct val="100000"/>
              </a:lnSpc>
              <a:spcBef>
                <a:spcPts val="1320"/>
              </a:spcBef>
            </a:pP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Prof.</a:t>
            </a:r>
            <a:r>
              <a:rPr b="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Dr.</a:t>
            </a:r>
            <a:r>
              <a:rPr b="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b="0" dirty="0">
                <a:solidFill>
                  <a:srgbClr val="000000"/>
                </a:solidFill>
                <a:latin typeface="Arial"/>
                <a:cs typeface="Arial"/>
              </a:rPr>
              <a:t>Sjoerd Harder </a:t>
            </a:r>
            <a:br>
              <a:rPr lang="de-DE" b="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b="0" dirty="0" err="1">
                <a:solidFill>
                  <a:srgbClr val="000000"/>
                </a:solidFill>
                <a:latin typeface="Arial"/>
                <a:cs typeface="Arial"/>
              </a:rPr>
              <a:t>Einreichung</a:t>
            </a:r>
            <a:r>
              <a:rPr b="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der</a:t>
            </a:r>
            <a:r>
              <a:rPr b="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b="0" spc="105" dirty="0">
                <a:solidFill>
                  <a:srgbClr val="000000"/>
                </a:solidFill>
                <a:latin typeface="Arial"/>
                <a:cs typeface="Arial"/>
              </a:rPr>
              <a:t>vollständigen </a:t>
            </a:r>
            <a:r>
              <a:rPr b="0" dirty="0" err="1">
                <a:solidFill>
                  <a:srgbClr val="000000"/>
                </a:solidFill>
                <a:latin typeface="Arial"/>
                <a:cs typeface="Arial"/>
              </a:rPr>
              <a:t>Unterlagen</a:t>
            </a:r>
            <a:r>
              <a:rPr b="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000000"/>
                </a:solidFill>
                <a:latin typeface="Arial"/>
                <a:cs typeface="Arial"/>
              </a:rPr>
              <a:t>über</a:t>
            </a:r>
            <a:r>
              <a:rPr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000000"/>
                </a:solidFill>
                <a:latin typeface="Arial"/>
                <a:cs typeface="Arial"/>
              </a:rPr>
              <a:t>SSC</a:t>
            </a:r>
            <a:r>
              <a:rPr lang="de-DE" spc="-20" dirty="0">
                <a:solidFill>
                  <a:srgbClr val="000000"/>
                </a:solidFill>
                <a:latin typeface="Arial"/>
                <a:cs typeface="Arial"/>
              </a:rPr>
              <a:t> Chemie/</a:t>
            </a:r>
            <a:r>
              <a:rPr lang="de-DE" spc="-20" dirty="0" err="1">
                <a:solidFill>
                  <a:srgbClr val="000000"/>
                </a:solidFill>
                <a:latin typeface="Arial"/>
                <a:cs typeface="Arial"/>
              </a:rPr>
              <a:t>MolSc</a:t>
            </a:r>
            <a:r>
              <a:rPr lang="de-DE" b="0" spc="-2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b="0" spc="-20" dirty="0" err="1">
                <a:solidFill>
                  <a:srgbClr val="000000"/>
                </a:solidFill>
                <a:latin typeface="Arial"/>
                <a:cs typeface="Arial"/>
              </a:rPr>
              <a:t>Chemikum</a:t>
            </a:r>
            <a:r>
              <a:rPr lang="de-DE" b="0" spc="-20" dirty="0">
                <a:solidFill>
                  <a:srgbClr val="000000"/>
                </a:solidFill>
                <a:latin typeface="Arial"/>
                <a:cs typeface="Arial"/>
              </a:rPr>
              <a:t>, EG, </a:t>
            </a:r>
            <a:r>
              <a:rPr lang="de-DE" b="0" spc="-20" dirty="0" err="1">
                <a:solidFill>
                  <a:srgbClr val="000000"/>
                </a:solidFill>
                <a:latin typeface="Arial"/>
                <a:cs typeface="Arial"/>
              </a:rPr>
              <a:t>Zi</a:t>
            </a:r>
            <a:r>
              <a:rPr lang="de-DE" b="0" spc="-20" dirty="0">
                <a:solidFill>
                  <a:srgbClr val="000000"/>
                </a:solidFill>
                <a:latin typeface="Arial"/>
                <a:cs typeface="Arial"/>
              </a:rPr>
              <a:t>.-Nr. 00.146-1 </a:t>
            </a:r>
            <a:r>
              <a:rPr lang="de-DE" spc="-20" dirty="0">
                <a:solidFill>
                  <a:srgbClr val="000000"/>
                </a:solidFill>
                <a:latin typeface="Arial"/>
                <a:cs typeface="Arial"/>
              </a:rPr>
              <a:t>oder</a:t>
            </a:r>
            <a:r>
              <a:rPr lang="de-DE" b="0" spc="-20" dirty="0">
                <a:solidFill>
                  <a:srgbClr val="000000"/>
                </a:solidFill>
                <a:latin typeface="Arial"/>
                <a:cs typeface="Arial"/>
              </a:rPr>
              <a:t> per E-Mail an </a:t>
            </a:r>
            <a:r>
              <a:rPr lang="de-DE" b="0" u="sng" spc="-20" dirty="0">
                <a:solidFill>
                  <a:srgbClr val="000000"/>
                </a:solidFill>
                <a:latin typeface="Arial"/>
                <a:cs typeface="Arial"/>
              </a:rPr>
              <a:t>ssc-chemie@fau.de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00000"/>
              </a:lnSpc>
            </a:pP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 dirty="0">
              <a:latin typeface="Arial"/>
              <a:cs typeface="Arial"/>
            </a:endParaRPr>
          </a:p>
          <a:p>
            <a:pPr marL="401955" indent="-389255">
              <a:lnSpc>
                <a:spcPct val="100000"/>
              </a:lnSpc>
              <a:buFont typeface="Arial"/>
              <a:buChar char="•"/>
              <a:tabLst>
                <a:tab pos="401955" algn="l"/>
              </a:tabLst>
            </a:pPr>
            <a:r>
              <a:rPr dirty="0">
                <a:solidFill>
                  <a:srgbClr val="000000"/>
                </a:solidFill>
              </a:rPr>
              <a:t>Dual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Degree</a:t>
            </a:r>
            <a:r>
              <a:rPr spc="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–</a:t>
            </a:r>
            <a:r>
              <a:rPr spc="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FAU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/</a:t>
            </a:r>
            <a:r>
              <a:rPr spc="4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UoW:</a:t>
            </a:r>
          </a:p>
          <a:p>
            <a:pPr marL="430530" marR="2985770">
              <a:lnSpc>
                <a:spcPct val="112999"/>
              </a:lnSpc>
              <a:spcBef>
                <a:spcPts val="985"/>
              </a:spcBef>
            </a:pPr>
            <a:r>
              <a:rPr dirty="0"/>
              <a:t>parallel</a:t>
            </a:r>
            <a:r>
              <a:rPr spc="100" dirty="0"/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zur</a:t>
            </a:r>
            <a:r>
              <a:rPr b="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MSc</a:t>
            </a:r>
            <a:r>
              <a:rPr b="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Bewerbung</a:t>
            </a:r>
            <a:r>
              <a:rPr b="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dirty="0">
                <a:solidFill>
                  <a:srgbClr val="000000"/>
                </a:solidFill>
              </a:rPr>
              <a:t>nur</a:t>
            </a:r>
            <a:r>
              <a:rPr spc="1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zum</a:t>
            </a:r>
            <a:r>
              <a:rPr spc="14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WS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!) </a:t>
            </a:r>
            <a:r>
              <a:rPr lang="de-DE" b="0" spc="-20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de-DE" b="0" dirty="0">
                <a:solidFill>
                  <a:srgbClr val="000000"/>
                </a:solidFill>
                <a:latin typeface="Arial"/>
                <a:cs typeface="Arial"/>
              </a:rPr>
              <a:t>Kontakt/Information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b="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Prof.</a:t>
            </a:r>
            <a:r>
              <a:rPr b="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Dr.</a:t>
            </a:r>
            <a:r>
              <a:rPr b="0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Dirk</a:t>
            </a:r>
            <a:r>
              <a:rPr b="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dirty="0">
                <a:solidFill>
                  <a:srgbClr val="000000"/>
                </a:solidFill>
                <a:latin typeface="Arial"/>
                <a:cs typeface="Arial"/>
              </a:rPr>
              <a:t>M.</a:t>
            </a:r>
            <a:r>
              <a:rPr b="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10" dirty="0">
                <a:solidFill>
                  <a:srgbClr val="000000"/>
                </a:solidFill>
                <a:latin typeface="Arial"/>
                <a:cs typeface="Arial"/>
              </a:rPr>
              <a:t>Guldi</a:t>
            </a:r>
            <a:r>
              <a:rPr lang="de-DE" b="0" spc="-1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b="0" spc="-1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56" y="5707836"/>
            <a:ext cx="9425940" cy="340995"/>
          </a:xfrm>
          <a:prstGeom prst="rect">
            <a:avLst/>
          </a:prstGeom>
          <a:ln w="24350">
            <a:solidFill>
              <a:srgbClr val="FF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204"/>
              </a:spcBef>
            </a:pP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Bei gleichzeitiger</a:t>
            </a:r>
            <a:r>
              <a:rPr sz="17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Bewerbung</a:t>
            </a:r>
            <a:r>
              <a:rPr sz="17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für</a:t>
            </a:r>
            <a:r>
              <a:rPr sz="17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verschiedene</a:t>
            </a:r>
            <a:r>
              <a:rPr sz="17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Programme,</a:t>
            </a:r>
            <a:r>
              <a:rPr sz="17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dies</a:t>
            </a:r>
            <a:r>
              <a:rPr sz="17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bitte mit</a:t>
            </a:r>
            <a:r>
              <a:rPr sz="1700" spc="-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2060"/>
                </a:solidFill>
                <a:latin typeface="Arial"/>
                <a:cs typeface="Arial"/>
              </a:rPr>
              <a:t>Priorisierung </a:t>
            </a:r>
            <a:r>
              <a:rPr sz="1700" spc="-10" dirty="0">
                <a:solidFill>
                  <a:srgbClr val="002060"/>
                </a:solidFill>
                <a:latin typeface="Arial"/>
                <a:cs typeface="Arial"/>
              </a:rPr>
              <a:t>angeben!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5986CFA-FDF2-4A46-8AC7-58B1FCE9A5D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680"/>
              </a:spcBef>
            </a:pPr>
            <a:r>
              <a:rPr dirty="0">
                <a:solidFill>
                  <a:srgbClr val="002060"/>
                </a:solidFill>
              </a:rPr>
              <a:t>„Auslandsaufenthalte</a:t>
            </a:r>
            <a:r>
              <a:rPr spc="204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während</a:t>
            </a:r>
            <a:r>
              <a:rPr spc="215" dirty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des</a:t>
            </a:r>
            <a:r>
              <a:rPr spc="220" dirty="0">
                <a:solidFill>
                  <a:srgbClr val="002060"/>
                </a:solidFill>
              </a:rPr>
              <a:t> </a:t>
            </a:r>
            <a:r>
              <a:rPr spc="-10" dirty="0">
                <a:solidFill>
                  <a:srgbClr val="002060"/>
                </a:solidFill>
              </a:rPr>
              <a:t>Studiums“</a:t>
            </a: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400" b="0" spc="-10" dirty="0">
                <a:solidFill>
                  <a:srgbClr val="002060"/>
                </a:solidFill>
              </a:rPr>
              <a:t>Referat</a:t>
            </a:r>
            <a:r>
              <a:rPr sz="1400" b="0" spc="-5" dirty="0">
                <a:solidFill>
                  <a:srgbClr val="002060"/>
                </a:solidFill>
              </a:rPr>
              <a:t> </a:t>
            </a:r>
            <a:r>
              <a:rPr sz="1400" b="0" dirty="0">
                <a:solidFill>
                  <a:srgbClr val="002060"/>
                </a:solidFill>
              </a:rPr>
              <a:t>für</a:t>
            </a:r>
            <a:r>
              <a:rPr sz="1400" b="0" spc="5" dirty="0">
                <a:solidFill>
                  <a:srgbClr val="002060"/>
                </a:solidFill>
              </a:rPr>
              <a:t> </a:t>
            </a:r>
            <a:r>
              <a:rPr sz="1400" b="0" spc="-25" dirty="0">
                <a:solidFill>
                  <a:srgbClr val="002060"/>
                </a:solidFill>
              </a:rPr>
              <a:t>Internationale</a:t>
            </a:r>
            <a:r>
              <a:rPr sz="1400" b="0" spc="-60" dirty="0">
                <a:solidFill>
                  <a:srgbClr val="002060"/>
                </a:solidFill>
              </a:rPr>
              <a:t> </a:t>
            </a:r>
            <a:r>
              <a:rPr sz="1400" b="0" spc="-25" dirty="0" err="1">
                <a:solidFill>
                  <a:srgbClr val="002060"/>
                </a:solidFill>
              </a:rPr>
              <a:t>Angelegenheiten</a:t>
            </a:r>
            <a:r>
              <a:rPr sz="1400" b="0" spc="-5" dirty="0">
                <a:solidFill>
                  <a:srgbClr val="002060"/>
                </a:solidFill>
              </a:rPr>
              <a:t> </a:t>
            </a:r>
            <a:r>
              <a:rPr lang="de-DE" sz="1400" b="0" spc="-25" dirty="0">
                <a:solidFill>
                  <a:srgbClr val="002060"/>
                </a:solidFill>
              </a:rPr>
              <a:t>= </a:t>
            </a:r>
            <a:r>
              <a:rPr sz="1400" b="0" spc="-25" dirty="0">
                <a:solidFill>
                  <a:srgbClr val="002060"/>
                </a:solidFill>
              </a:rPr>
              <a:t>S-</a:t>
            </a:r>
            <a:r>
              <a:rPr sz="1400" b="0" spc="-10" dirty="0">
                <a:solidFill>
                  <a:srgbClr val="002060"/>
                </a:solidFill>
              </a:rPr>
              <a:t>International</a:t>
            </a:r>
            <a:r>
              <a:rPr lang="de-DE" sz="1400" b="0" spc="-10" dirty="0">
                <a:solidFill>
                  <a:srgbClr val="002060"/>
                </a:solidFill>
              </a:rPr>
              <a:t> (S-INT</a:t>
            </a:r>
            <a:r>
              <a:rPr sz="1400" b="0" spc="-10" dirty="0">
                <a:solidFill>
                  <a:srgbClr val="002060"/>
                </a:solidFill>
              </a:rPr>
              <a:t>)</a:t>
            </a:r>
            <a:endParaRPr sz="1400" b="0" dirty="0"/>
          </a:p>
        </p:txBody>
      </p:sp>
      <p:sp>
        <p:nvSpPr>
          <p:cNvPr id="3" name="object 3"/>
          <p:cNvSpPr txBox="1"/>
          <p:nvPr/>
        </p:nvSpPr>
        <p:spPr>
          <a:xfrm>
            <a:off x="658588" y="5683048"/>
            <a:ext cx="5264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002060"/>
                </a:solidFill>
                <a:latin typeface="Arial"/>
                <a:cs typeface="Arial"/>
              </a:rPr>
              <a:t>https://</a:t>
            </a:r>
            <a:r>
              <a:rPr sz="1500" i="1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www.fau.de/education/international/wege-ins-</a:t>
            </a:r>
            <a:r>
              <a:rPr sz="1500" i="1" spc="-10" dirty="0">
                <a:solidFill>
                  <a:srgbClr val="002060"/>
                </a:solidFill>
                <a:latin typeface="Arial"/>
                <a:cs typeface="Arial"/>
                <a:hlinkClick r:id="rId2"/>
              </a:rPr>
              <a:t>ausland/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666" y="2388233"/>
            <a:ext cx="8389601" cy="27927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1906" y="1112966"/>
            <a:ext cx="1733052" cy="40107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93D69"/>
                </a:solidFill>
              </a:rPr>
              <a:t>Partnerhochschulen</a:t>
            </a:r>
            <a:r>
              <a:rPr spc="229" dirty="0">
                <a:solidFill>
                  <a:srgbClr val="193D69"/>
                </a:solidFill>
              </a:rPr>
              <a:t> </a:t>
            </a:r>
            <a:r>
              <a:rPr dirty="0">
                <a:solidFill>
                  <a:srgbClr val="193D69"/>
                </a:solidFill>
              </a:rPr>
              <a:t>der</a:t>
            </a:r>
            <a:r>
              <a:rPr spc="229" dirty="0">
                <a:solidFill>
                  <a:srgbClr val="193D69"/>
                </a:solidFill>
              </a:rPr>
              <a:t> </a:t>
            </a:r>
            <a:r>
              <a:rPr spc="-25" dirty="0">
                <a:solidFill>
                  <a:srgbClr val="193D69"/>
                </a:solidFill>
              </a:rPr>
              <a:t>FAU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946" y="1112966"/>
            <a:ext cx="1824010" cy="4221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81272" y="2462386"/>
            <a:ext cx="768985" cy="1174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700" b="1" spc="-10" dirty="0">
                <a:solidFill>
                  <a:srgbClr val="002060"/>
                </a:solidFill>
                <a:latin typeface="Arial"/>
                <a:cs typeface="Arial"/>
              </a:rPr>
              <a:t>ASIEN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95000"/>
              </a:lnSpc>
              <a:spcBef>
                <a:spcPts val="170"/>
              </a:spcBef>
            </a:pP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Japan </a:t>
            </a:r>
            <a:r>
              <a:rPr sz="1400" spc="-30" dirty="0" err="1">
                <a:solidFill>
                  <a:srgbClr val="002060"/>
                </a:solidFill>
                <a:latin typeface="Arial"/>
                <a:cs typeface="Arial"/>
              </a:rPr>
              <a:t>Südkorea</a:t>
            </a:r>
            <a:r>
              <a:rPr sz="1400" spc="-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Taiwan</a:t>
            </a:r>
            <a:br>
              <a:rPr lang="de-DE" sz="1400" dirty="0">
                <a:latin typeface="Arial"/>
                <a:cs typeface="Arial"/>
              </a:rPr>
            </a:b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China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1736865" y="2466477"/>
            <a:ext cx="1037590" cy="2157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0" dirty="0">
                <a:solidFill>
                  <a:srgbClr val="002060"/>
                </a:solidFill>
                <a:latin typeface="Arial"/>
                <a:cs typeface="Arial"/>
              </a:rPr>
              <a:t>AMERIKA</a:t>
            </a:r>
            <a:endParaRPr sz="1700">
              <a:latin typeface="Arial"/>
              <a:cs typeface="Arial"/>
            </a:endParaRPr>
          </a:p>
          <a:p>
            <a:pPr marL="12700" marR="139700">
              <a:lnSpc>
                <a:spcPct val="96800"/>
              </a:lnSpc>
              <a:spcBef>
                <a:spcPts val="110"/>
              </a:spcBef>
            </a:pPr>
            <a:r>
              <a:rPr sz="1400" spc="-25" dirty="0">
                <a:solidFill>
                  <a:srgbClr val="002060"/>
                </a:solidFill>
                <a:latin typeface="Arial"/>
                <a:cs typeface="Arial"/>
              </a:rPr>
              <a:t>Argentinien </a:t>
            </a: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Brasilien Canada Chile Costa</a:t>
            </a:r>
            <a:r>
              <a:rPr sz="1400" spc="-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Arial"/>
                <a:cs typeface="Arial"/>
              </a:rPr>
              <a:t>Rica </a:t>
            </a: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Kolumbien Mexiko Uruguay </a:t>
            </a:r>
            <a:r>
              <a:rPr sz="1400" spc="-25" dirty="0">
                <a:solidFill>
                  <a:srgbClr val="002060"/>
                </a:solidFill>
                <a:latin typeface="Arial"/>
                <a:cs typeface="Arial"/>
              </a:rPr>
              <a:t>USA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6865" y="5608361"/>
            <a:ext cx="644652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Weitere</a:t>
            </a:r>
            <a:r>
              <a:rPr sz="12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Informationen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online</a:t>
            </a:r>
            <a:r>
              <a:rPr sz="12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unter: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15"/>
              </a:lnSpc>
            </a:pPr>
            <a:r>
              <a:rPr sz="1200" spc="-10" dirty="0">
                <a:solidFill>
                  <a:srgbClr val="002060"/>
                </a:solidFill>
                <a:latin typeface="Arial"/>
                <a:cs typeface="Arial"/>
              </a:rPr>
              <a:t>https://</a:t>
            </a:r>
            <a:r>
              <a:rPr sz="1200" spc="-10" dirty="0">
                <a:solidFill>
                  <a:srgbClr val="002060"/>
                </a:solidFill>
                <a:latin typeface="Arial"/>
                <a:cs typeface="Arial"/>
                <a:hlinkClick r:id="rId3"/>
              </a:rPr>
              <a:t>www.fau.de/education/international/wege-ins-ausland/studieren-im-ausland/fauexchange/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2805" y="2451158"/>
            <a:ext cx="2794000" cy="1737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002060"/>
                </a:solidFill>
                <a:latin typeface="Arial"/>
                <a:cs typeface="Arial"/>
              </a:rPr>
              <a:t>EUROPA</a:t>
            </a:r>
            <a:r>
              <a:rPr sz="1700" b="1" spc="-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02060"/>
                </a:solidFill>
                <a:latin typeface="Arial"/>
                <a:cs typeface="Arial"/>
              </a:rPr>
              <a:t>(nicht </a:t>
            </a:r>
            <a:r>
              <a:rPr sz="1700" b="1" spc="-10" dirty="0">
                <a:solidFill>
                  <a:srgbClr val="002060"/>
                </a:solidFill>
                <a:latin typeface="Arial"/>
                <a:cs typeface="Arial"/>
              </a:rPr>
              <a:t>ERASMUS)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  <a:spcBef>
                <a:spcPts val="60"/>
              </a:spcBef>
            </a:pPr>
            <a:r>
              <a:rPr sz="1400" spc="-25" dirty="0">
                <a:solidFill>
                  <a:srgbClr val="002060"/>
                </a:solidFill>
                <a:latin typeface="Arial"/>
                <a:cs typeface="Arial"/>
              </a:rPr>
              <a:t>UK</a:t>
            </a:r>
            <a:endParaRPr sz="1400">
              <a:latin typeface="Arial"/>
              <a:cs typeface="Arial"/>
            </a:endParaRPr>
          </a:p>
          <a:p>
            <a:pPr marL="12700" marR="1081405">
              <a:lnSpc>
                <a:spcPts val="1580"/>
              </a:lnSpc>
              <a:spcBef>
                <a:spcPts val="100"/>
              </a:spcBef>
            </a:pPr>
            <a:r>
              <a:rPr sz="1400" spc="-30" dirty="0">
                <a:solidFill>
                  <a:srgbClr val="002060"/>
                </a:solidFill>
                <a:latin typeface="Arial"/>
                <a:cs typeface="Arial"/>
              </a:rPr>
              <a:t>Bosnien-Herzegowina </a:t>
            </a: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Lettland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Rumänien</a:t>
            </a:r>
            <a:endParaRPr sz="1400">
              <a:latin typeface="Arial"/>
              <a:cs typeface="Arial"/>
            </a:endParaRPr>
          </a:p>
          <a:p>
            <a:pPr marL="12700" marR="1012825">
              <a:lnSpc>
                <a:spcPct val="95000"/>
              </a:lnSpc>
              <a:spcBef>
                <a:spcPts val="105"/>
              </a:spcBef>
            </a:pP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Slowenien </a:t>
            </a:r>
            <a:r>
              <a:rPr sz="1400" spc="-35" dirty="0">
                <a:solidFill>
                  <a:srgbClr val="002060"/>
                </a:solidFill>
                <a:latin typeface="Arial"/>
                <a:cs typeface="Arial"/>
              </a:rPr>
              <a:t>Tschechische</a:t>
            </a:r>
            <a:r>
              <a:rPr sz="1400" spc="-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002060"/>
                </a:solidFill>
                <a:latin typeface="Arial"/>
                <a:cs typeface="Arial"/>
              </a:rPr>
              <a:t>Republik </a:t>
            </a:r>
            <a:r>
              <a:rPr sz="1400" spc="-10" dirty="0">
                <a:solidFill>
                  <a:srgbClr val="002060"/>
                </a:solidFill>
                <a:latin typeface="Arial"/>
                <a:cs typeface="Arial"/>
              </a:rPr>
              <a:t>Ungarn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5FB8C05-F12A-4220-A1C9-5F8AABD94596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93D69"/>
                </a:solidFill>
              </a:rPr>
              <a:t>10</a:t>
            </a:r>
            <a:r>
              <a:rPr spc="90" dirty="0">
                <a:solidFill>
                  <a:srgbClr val="193D69"/>
                </a:solidFill>
              </a:rPr>
              <a:t> </a:t>
            </a:r>
            <a:r>
              <a:rPr dirty="0">
                <a:solidFill>
                  <a:srgbClr val="193D69"/>
                </a:solidFill>
              </a:rPr>
              <a:t>Schritte</a:t>
            </a:r>
            <a:r>
              <a:rPr spc="90" dirty="0">
                <a:solidFill>
                  <a:srgbClr val="193D69"/>
                </a:solidFill>
              </a:rPr>
              <a:t> </a:t>
            </a:r>
            <a:r>
              <a:rPr dirty="0">
                <a:solidFill>
                  <a:srgbClr val="193D69"/>
                </a:solidFill>
              </a:rPr>
              <a:t>zu</a:t>
            </a:r>
            <a:r>
              <a:rPr spc="90" dirty="0">
                <a:solidFill>
                  <a:srgbClr val="193D69"/>
                </a:solidFill>
              </a:rPr>
              <a:t> </a:t>
            </a:r>
            <a:r>
              <a:rPr spc="-10" dirty="0">
                <a:solidFill>
                  <a:srgbClr val="193D69"/>
                </a:solidFill>
              </a:rPr>
              <a:t>ERASMUS+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5457" y="1112967"/>
            <a:ext cx="1869500" cy="4326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22300" y="6461715"/>
            <a:ext cx="658875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FF0000"/>
                </a:solidFill>
                <a:latin typeface="Arial"/>
                <a:cs typeface="Arial"/>
              </a:rPr>
              <a:t>https://</a:t>
            </a:r>
            <a:r>
              <a:rPr sz="800" spc="-3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www.fau.de/studium/wege-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ins-</a:t>
            </a:r>
            <a:r>
              <a:rPr sz="800" spc="-3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ausland/studieren-</a:t>
            </a:r>
            <a:r>
              <a:rPr sz="800" spc="-25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im-</a:t>
            </a:r>
            <a:r>
              <a:rPr sz="800" spc="-3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ausland/erasmus-</a:t>
            </a:r>
            <a:r>
              <a:rPr sz="800" spc="-10" dirty="0">
                <a:solidFill>
                  <a:srgbClr val="FF0000"/>
                </a:solidFill>
                <a:latin typeface="Arial"/>
                <a:cs typeface="Arial"/>
                <a:hlinkClick r:id="rId3"/>
              </a:rPr>
              <a:t>studium/</a:t>
            </a:r>
            <a:endParaRPr sz="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331" y="2423342"/>
            <a:ext cx="4067103" cy="303675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47105" y="2686018"/>
            <a:ext cx="4509909" cy="300578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4</a:t>
            </a:r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5ED4304B-7805-4CE1-8DDB-3ECB816954B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193D69"/>
                </a:solidFill>
              </a:rPr>
              <a:t>ERASMUS+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5457" y="1112967"/>
            <a:ext cx="1869500" cy="4326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74245" y="2333296"/>
            <a:ext cx="6518275" cy="3397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306705">
              <a:lnSpc>
                <a:spcPct val="100000"/>
              </a:lnSpc>
              <a:spcBef>
                <a:spcPts val="100"/>
              </a:spcBef>
              <a:buFont typeface="Segoe UI Symbol"/>
              <a:buChar char="■"/>
              <a:tabLst>
                <a:tab pos="319405" algn="l"/>
              </a:tabLst>
            </a:pPr>
            <a:r>
              <a:rPr sz="1500" dirty="0">
                <a:latin typeface="Arial"/>
                <a:cs typeface="Arial"/>
              </a:rPr>
              <a:t>Mobilitätszuschuss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(490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-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lang="de-DE" sz="1500" dirty="0">
                <a:latin typeface="Arial"/>
                <a:cs typeface="Arial"/>
              </a:rPr>
              <a:t>7</a:t>
            </a:r>
            <a:r>
              <a:rPr sz="1500" dirty="0">
                <a:latin typeface="Arial"/>
                <a:cs typeface="Arial"/>
              </a:rPr>
              <a:t>00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€*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je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nach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Zielland)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(*ohne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Gewähr!)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Segoe UI Symbol"/>
              <a:buChar char="■"/>
            </a:pPr>
            <a:endParaRPr sz="2400" dirty="0">
              <a:latin typeface="Arial"/>
              <a:cs typeface="Arial"/>
            </a:endParaRPr>
          </a:p>
          <a:p>
            <a:pPr marL="319405" indent="-306705">
              <a:lnSpc>
                <a:spcPct val="100000"/>
              </a:lnSpc>
              <a:buFont typeface="Segoe UI Symbol"/>
              <a:buChar char="■"/>
              <a:tabLst>
                <a:tab pos="319405" algn="l"/>
              </a:tabLst>
            </a:pPr>
            <a:r>
              <a:rPr sz="1500" dirty="0">
                <a:latin typeface="Arial"/>
                <a:cs typeface="Arial"/>
              </a:rPr>
              <a:t>Mindestaufenthalt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3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Monate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Segoe UI Symbol"/>
              <a:buChar char="■"/>
            </a:pPr>
            <a:endParaRPr sz="2150" dirty="0">
              <a:latin typeface="Arial"/>
              <a:cs typeface="Arial"/>
            </a:endParaRPr>
          </a:p>
          <a:p>
            <a:pPr marL="319405" marR="1393190" indent="-307340">
              <a:lnSpc>
                <a:spcPct val="110600"/>
              </a:lnSpc>
              <a:buFont typeface="Segoe UI Symbol"/>
              <a:buChar char="■"/>
              <a:tabLst>
                <a:tab pos="319405" algn="l"/>
              </a:tabLst>
            </a:pPr>
            <a:r>
              <a:rPr sz="1500" dirty="0">
                <a:latin typeface="Arial"/>
                <a:cs typeface="Arial"/>
              </a:rPr>
              <a:t>Insgesamt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max.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12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Monate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(W</a:t>
            </a:r>
            <a:r>
              <a:rPr lang="de-DE" sz="1500" dirty="0">
                <a:latin typeface="Arial"/>
                <a:cs typeface="Arial"/>
              </a:rPr>
              <a:t>i</a:t>
            </a:r>
            <a:r>
              <a:rPr sz="1500" dirty="0">
                <a:latin typeface="Arial"/>
                <a:cs typeface="Arial"/>
              </a:rPr>
              <a:t>S</a:t>
            </a:r>
            <a:r>
              <a:rPr lang="de-DE" sz="1500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+S</a:t>
            </a:r>
            <a:r>
              <a:rPr lang="de-DE" sz="1500" dirty="0">
                <a:latin typeface="Arial"/>
                <a:cs typeface="Arial"/>
              </a:rPr>
              <a:t>o</a:t>
            </a:r>
            <a:r>
              <a:rPr sz="1500" dirty="0">
                <a:latin typeface="Arial"/>
                <a:cs typeface="Arial"/>
              </a:rPr>
              <a:t>S</a:t>
            </a:r>
            <a:r>
              <a:rPr lang="de-DE" sz="1500" dirty="0">
                <a:latin typeface="Arial"/>
                <a:cs typeface="Arial"/>
              </a:rPr>
              <a:t>e</a:t>
            </a:r>
            <a:r>
              <a:rPr sz="1500" dirty="0">
                <a:latin typeface="Arial"/>
                <a:cs typeface="Arial"/>
              </a:rPr>
              <a:t>)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Studienphase </a:t>
            </a:r>
            <a:r>
              <a:rPr sz="1500" dirty="0">
                <a:latin typeface="Arial"/>
                <a:cs typeface="Arial"/>
              </a:rPr>
              <a:t>(BSc,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MSc,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PhD,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Staatsexamen)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egoe UI Symbol"/>
              <a:buChar char="■"/>
            </a:pPr>
            <a:endParaRPr sz="2250" dirty="0">
              <a:latin typeface="Arial"/>
              <a:cs typeface="Arial"/>
            </a:endParaRPr>
          </a:p>
          <a:p>
            <a:pPr marL="319405" marR="2523490" indent="-307340">
              <a:lnSpc>
                <a:spcPct val="110700"/>
              </a:lnSpc>
              <a:buFont typeface="Segoe UI Symbol"/>
              <a:buChar char="■"/>
              <a:tabLst>
                <a:tab pos="319405" algn="l"/>
              </a:tabLst>
            </a:pPr>
            <a:r>
              <a:rPr sz="1500" dirty="0">
                <a:latin typeface="Arial"/>
                <a:cs typeface="Arial"/>
              </a:rPr>
              <a:t>Praktika: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min</a:t>
            </a:r>
            <a:r>
              <a:rPr lang="de-DE" sz="1500" dirty="0">
                <a:latin typeface="Arial"/>
                <a:cs typeface="Arial"/>
              </a:rPr>
              <a:t>d</a:t>
            </a:r>
            <a:r>
              <a:rPr sz="1500" dirty="0">
                <a:latin typeface="Arial"/>
                <a:cs typeface="Arial"/>
              </a:rPr>
              <a:t>.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lang="de-DE" sz="1500" dirty="0">
                <a:latin typeface="Arial"/>
                <a:cs typeface="Arial"/>
              </a:rPr>
              <a:t>60 Tage</a:t>
            </a:r>
            <a:r>
              <a:rPr sz="1500" dirty="0">
                <a:latin typeface="Arial"/>
                <a:cs typeface="Arial"/>
              </a:rPr>
              <a:t>/“Gap</a:t>
            </a:r>
            <a:r>
              <a:rPr sz="1500" spc="1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mobility“ </a:t>
            </a:r>
            <a:r>
              <a:rPr sz="1500" dirty="0">
                <a:latin typeface="Arial"/>
                <a:cs typeface="Arial"/>
              </a:rPr>
              <a:t>(zwischen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BSc/MSc,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oder</a:t>
            </a:r>
            <a:r>
              <a:rPr sz="1500" spc="114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MSc/Promotion)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egoe UI Symbol"/>
              <a:buChar char="■"/>
            </a:pPr>
            <a:endParaRPr sz="2250" dirty="0">
              <a:latin typeface="Arial"/>
              <a:cs typeface="Arial"/>
            </a:endParaRPr>
          </a:p>
          <a:p>
            <a:pPr marL="319405" marR="5080" indent="-307340">
              <a:lnSpc>
                <a:spcPct val="110700"/>
              </a:lnSpc>
              <a:buFont typeface="Segoe UI Symbol"/>
              <a:buChar char="■"/>
              <a:tabLst>
                <a:tab pos="319405" algn="l"/>
              </a:tabLst>
            </a:pPr>
            <a:r>
              <a:rPr sz="1500" dirty="0">
                <a:latin typeface="Arial"/>
                <a:cs typeface="Arial"/>
              </a:rPr>
              <a:t>Sprachkenntnisse</a:t>
            </a:r>
            <a:r>
              <a:rPr sz="1500" spc="1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entsprechend</a:t>
            </a:r>
            <a:r>
              <a:rPr sz="1500" spc="1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Vertrag</a:t>
            </a:r>
            <a:r>
              <a:rPr sz="1500" spc="1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müssen</a:t>
            </a:r>
            <a:r>
              <a:rPr sz="1500" spc="1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nachgewiesen</a:t>
            </a:r>
            <a:r>
              <a:rPr sz="1500" spc="14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werden </a:t>
            </a:r>
            <a:r>
              <a:rPr sz="1500" dirty="0">
                <a:latin typeface="Arial"/>
                <a:cs typeface="Arial"/>
              </a:rPr>
              <a:t>(ggf.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bis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zur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Abreise,</a:t>
            </a:r>
            <a:r>
              <a:rPr sz="1500" spc="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solange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ist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die</a:t>
            </a:r>
            <a:r>
              <a:rPr sz="1500" spc="8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Nominierung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unter</a:t>
            </a:r>
            <a:r>
              <a:rPr sz="1500" spc="8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Vorbehalt)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350" y="6497127"/>
            <a:ext cx="5298749" cy="12695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800" spc="-10" dirty="0">
                <a:latin typeface="Arial"/>
                <a:cs typeface="Arial"/>
              </a:rPr>
              <a:t>https://</a:t>
            </a:r>
            <a:r>
              <a:rPr sz="8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5</a:t>
            </a:r>
            <a:endParaRPr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30F06E7C-B312-4B07-8952-9638B562A9D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119" y="1870339"/>
            <a:ext cx="7162800" cy="61594"/>
          </a:xfrm>
          <a:custGeom>
            <a:avLst/>
            <a:gdLst/>
            <a:ahLst/>
            <a:cxnLst/>
            <a:rect l="l" t="t" r="r" b="b"/>
            <a:pathLst>
              <a:path w="7162800" h="61594">
                <a:moveTo>
                  <a:pt x="0" y="61328"/>
                </a:moveTo>
                <a:lnTo>
                  <a:pt x="7162584" y="61328"/>
                </a:lnTo>
                <a:lnTo>
                  <a:pt x="7162584" y="0"/>
                </a:lnTo>
                <a:lnTo>
                  <a:pt x="0" y="0"/>
                </a:lnTo>
                <a:lnTo>
                  <a:pt x="0" y="61328"/>
                </a:lnTo>
                <a:close/>
              </a:path>
            </a:pathLst>
          </a:custGeom>
          <a:solidFill>
            <a:srgbClr val="7BB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097" y="6420755"/>
            <a:ext cx="9947910" cy="9525"/>
          </a:xfrm>
          <a:custGeom>
            <a:avLst/>
            <a:gdLst/>
            <a:ahLst/>
            <a:cxnLst/>
            <a:rect l="l" t="t" r="r" b="b"/>
            <a:pathLst>
              <a:path w="9947910" h="9525">
                <a:moveTo>
                  <a:pt x="9947897" y="0"/>
                </a:moveTo>
                <a:lnTo>
                  <a:pt x="0" y="0"/>
                </a:lnTo>
                <a:lnTo>
                  <a:pt x="0" y="9194"/>
                </a:lnTo>
                <a:lnTo>
                  <a:pt x="9947897" y="9194"/>
                </a:lnTo>
                <a:lnTo>
                  <a:pt x="9947897" y="0"/>
                </a:lnTo>
                <a:close/>
              </a:path>
            </a:pathLst>
          </a:custGeom>
          <a:solidFill>
            <a:srgbClr val="7BB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39736" y="6356188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09" y="6509826"/>
            <a:ext cx="2687320" cy="99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5"/>
              </a:lnSpc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2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0047" y="882650"/>
            <a:ext cx="7792274" cy="5842000"/>
            <a:chOff x="580047" y="850900"/>
            <a:chExt cx="7792274" cy="5842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047" y="850900"/>
              <a:ext cx="7792274" cy="5842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2984" y="6047437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0257" y="5601534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6193" y="5271484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61191" y="5210144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0664" y="4742750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13456" y="5486282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8956" y="4223482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83319" y="4775662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66553" y="4497130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92628" y="2382992"/>
              <a:ext cx="141911" cy="30731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4801" y="2404003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0440" y="3692146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6661" y="5700864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07482" y="5455504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26415" y="5517225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46300" y="4692650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49738" y="3529936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6496" y="6271056"/>
              <a:ext cx="134762" cy="2165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object 28">
              <a:extLst>
                <a:ext uri="{FF2B5EF4-FFF2-40B4-BE49-F238E27FC236}">
                  <a16:creationId xmlns:a16="http://schemas.microsoft.com/office/drawing/2014/main" id="{A692CFB4-101F-41BF-9D82-C89AA7E7F12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5900" y="3594100"/>
              <a:ext cx="134762" cy="2165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object 31"/>
          <p:cNvGrpSpPr/>
          <p:nvPr/>
        </p:nvGrpSpPr>
        <p:grpSpPr>
          <a:xfrm>
            <a:off x="4520740" y="349250"/>
            <a:ext cx="5855160" cy="6915980"/>
            <a:chOff x="4520740" y="196850"/>
            <a:chExt cx="5617849" cy="7540157"/>
          </a:xfrm>
        </p:grpSpPr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0740" y="4664461"/>
              <a:ext cx="134762" cy="2165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42096" y="6092256"/>
              <a:ext cx="134762" cy="21656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107784" y="196850"/>
              <a:ext cx="3030805" cy="7540157"/>
            </a:xfrm>
            <a:custGeom>
              <a:avLst/>
              <a:gdLst/>
              <a:ahLst/>
              <a:cxnLst/>
              <a:rect l="l" t="t" r="r" b="b"/>
              <a:pathLst>
                <a:path w="2381884" h="5361940">
                  <a:moveTo>
                    <a:pt x="2381504" y="0"/>
                  </a:moveTo>
                  <a:lnTo>
                    <a:pt x="0" y="0"/>
                  </a:lnTo>
                  <a:lnTo>
                    <a:pt x="0" y="5361584"/>
                  </a:lnTo>
                  <a:lnTo>
                    <a:pt x="2381504" y="5361584"/>
                  </a:lnTo>
                  <a:lnTo>
                    <a:pt x="238150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82155" y="483724"/>
            <a:ext cx="7734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Partnerunis: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01538" y="483724"/>
            <a:ext cx="1099124" cy="3493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99100"/>
              </a:lnSpc>
              <a:spcBef>
                <a:spcPts val="110"/>
              </a:spcBef>
            </a:pPr>
            <a:r>
              <a:rPr sz="11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Englisch/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br>
              <a:rPr lang="de-DE" sz="1100" spc="-1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sz="1100" u="sng" spc="-1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Landessprache</a:t>
            </a:r>
            <a:r>
              <a:rPr sz="1100" spc="-1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42556" y="4688530"/>
            <a:ext cx="134762" cy="216564"/>
          </a:xfrm>
          <a:prstGeom prst="rect">
            <a:avLst/>
          </a:prstGeom>
        </p:spPr>
      </p:pic>
      <p:pic>
        <p:nvPicPr>
          <p:cNvPr id="42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1938" y="1187450"/>
            <a:ext cx="134762" cy="216564"/>
          </a:xfrm>
          <a:prstGeom prst="rect">
            <a:avLst/>
          </a:prstGeom>
        </p:spPr>
      </p:pic>
      <p:pic>
        <p:nvPicPr>
          <p:cNvPr id="43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7565" y="5709816"/>
            <a:ext cx="134762" cy="216564"/>
          </a:xfrm>
          <a:prstGeom prst="rect">
            <a:avLst/>
          </a:prstGeom>
        </p:spPr>
      </p:pic>
      <p:pic>
        <p:nvPicPr>
          <p:cNvPr id="45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41700" y="4933286"/>
            <a:ext cx="134762" cy="216564"/>
          </a:xfrm>
          <a:prstGeom prst="rect">
            <a:avLst/>
          </a:prstGeom>
        </p:spPr>
      </p:pic>
      <p:pic>
        <p:nvPicPr>
          <p:cNvPr id="46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5928" y="4927944"/>
            <a:ext cx="134762" cy="216564"/>
          </a:xfrm>
          <a:prstGeom prst="rect">
            <a:avLst/>
          </a:prstGeom>
        </p:spPr>
      </p:pic>
      <p:sp>
        <p:nvSpPr>
          <p:cNvPr id="47" name="object 37"/>
          <p:cNvSpPr txBox="1"/>
          <p:nvPr/>
        </p:nvSpPr>
        <p:spPr>
          <a:xfrm>
            <a:off x="7381192" y="808992"/>
            <a:ext cx="2818217" cy="6553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fr-FR" sz="1000" b="1" spc="-10" dirty="0" err="1">
                <a:solidFill>
                  <a:schemeClr val="tx1"/>
                </a:solidFill>
                <a:latin typeface="Arial"/>
                <a:cs typeface="Arial"/>
              </a:rPr>
              <a:t>Frankreich</a:t>
            </a:r>
            <a:r>
              <a:rPr lang="fr-FR" sz="1000" b="1" spc="-1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fr-FR" sz="1000" b="1" spc="-10" dirty="0">
                <a:solidFill>
                  <a:srgbClr val="00B050"/>
                </a:solidFill>
                <a:latin typeface="Arial"/>
                <a:cs typeface="Arial"/>
              </a:rPr>
              <a:t>Bordeaux 		B2</a:t>
            </a:r>
          </a:p>
          <a:p>
            <a:pPr marR="5080" algn="l">
              <a:spcBef>
                <a:spcPts val="100"/>
              </a:spcBef>
            </a:pPr>
            <a:r>
              <a:rPr lang="fr-FR" sz="1000" b="1" dirty="0">
                <a:solidFill>
                  <a:srgbClr val="00B050"/>
                </a:solidFill>
                <a:latin typeface="Arial"/>
                <a:cs typeface="Arial"/>
              </a:rPr>
              <a:t>Paris</a:t>
            </a:r>
            <a:r>
              <a:rPr lang="fr-FR" sz="1000" b="1" spc="10" dirty="0">
                <a:solidFill>
                  <a:srgbClr val="00B050"/>
                </a:solidFill>
                <a:latin typeface="Arial"/>
                <a:cs typeface="Arial"/>
              </a:rPr>
              <a:t> (2x)</a:t>
            </a:r>
            <a:r>
              <a:rPr lang="fr-FR" sz="1000" b="1" spc="-20" dirty="0">
                <a:solidFill>
                  <a:srgbClr val="00B050"/>
                </a:solidFill>
                <a:latin typeface="Arial"/>
                <a:cs typeface="Arial"/>
              </a:rPr>
              <a:t>		</a:t>
            </a:r>
            <a:r>
              <a:rPr lang="fr-FR" sz="1000" b="1" spc="-10" dirty="0">
                <a:solidFill>
                  <a:srgbClr val="00B050"/>
                </a:solidFill>
                <a:latin typeface="Arial"/>
                <a:cs typeface="Arial"/>
              </a:rPr>
              <a:t>B2/B2</a:t>
            </a:r>
            <a:br>
              <a:rPr lang="fr-FR" sz="1000" b="1" spc="-2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fr-FR" sz="1000" b="1" spc="-10" dirty="0">
                <a:solidFill>
                  <a:srgbClr val="00B050"/>
                </a:solidFill>
                <a:latin typeface="Arial"/>
                <a:cs typeface="Arial"/>
              </a:rPr>
              <a:t>Toulouse 		B2/B2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Griechenland:</a:t>
            </a:r>
          </a:p>
          <a:p>
            <a:pPr marR="5080" algn="l">
              <a:spcBef>
                <a:spcPts val="100"/>
              </a:spcBef>
            </a:pP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Kreta 		</a:t>
            </a:r>
            <a:r>
              <a:rPr lang="de-DE" sz="1000" b="1" spc="-20" dirty="0">
                <a:solidFill>
                  <a:srgbClr val="00B050"/>
                </a:solidFill>
                <a:latin typeface="Arial"/>
                <a:cs typeface="Arial"/>
              </a:rPr>
              <a:t>B2/B2 </a:t>
            </a:r>
            <a:endParaRPr lang="de-DE" sz="1000" b="1" spc="-10" dirty="0">
              <a:solidFill>
                <a:srgbClr val="00B050"/>
              </a:solidFill>
              <a:latin typeface="Arial"/>
              <a:cs typeface="Arial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Island: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Reykjavik 		B2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Italien: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sz="1000" b="1" spc="-10" dirty="0">
                <a:solidFill>
                  <a:srgbClr val="00B050"/>
                </a:solidFill>
                <a:latin typeface="Arial"/>
                <a:cs typeface="Arial"/>
              </a:rPr>
              <a:t>Bologna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		B2/A2</a:t>
            </a:r>
            <a:r>
              <a:rPr sz="1000" b="1" spc="-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endParaRPr lang="de-DE" sz="1000" b="1" spc="-10" dirty="0">
              <a:solidFill>
                <a:srgbClr val="00B050"/>
              </a:solidFill>
              <a:latin typeface="Arial"/>
              <a:cs typeface="Arial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Genua		B1/B1</a:t>
            </a:r>
            <a:b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sz="1000" b="1" spc="-10" dirty="0">
                <a:solidFill>
                  <a:srgbClr val="00B050"/>
                </a:solidFill>
                <a:latin typeface="Arial"/>
                <a:cs typeface="Arial"/>
              </a:rPr>
              <a:t>Milano 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		B2/B1</a:t>
            </a:r>
            <a:b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sz="1000" b="1" spc="-10" dirty="0" err="1">
                <a:solidFill>
                  <a:srgbClr val="00B050"/>
                </a:solidFill>
                <a:latin typeface="Arial"/>
                <a:cs typeface="Arial"/>
              </a:rPr>
              <a:t>Padova</a:t>
            </a:r>
            <a:r>
              <a:rPr sz="1000" b="1" spc="-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		B2/A2</a:t>
            </a:r>
            <a:b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Malta: </a:t>
            </a:r>
            <a:b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sz="1000" b="1" spc="-10" dirty="0" err="1">
                <a:solidFill>
                  <a:srgbClr val="FF0000"/>
                </a:solidFill>
                <a:latin typeface="Arial"/>
                <a:cs typeface="Arial"/>
              </a:rPr>
              <a:t>Msida</a:t>
            </a:r>
            <a:r>
              <a:rPr sz="1000" b="1" spc="-1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lang="de-DE" sz="1000" b="1" spc="-10" dirty="0">
                <a:solidFill>
                  <a:srgbClr val="FF0000"/>
                </a:solidFill>
                <a:latin typeface="Arial"/>
                <a:cs typeface="Arial"/>
              </a:rPr>
              <a:t>Valetta*		B2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Niederlande: </a:t>
            </a:r>
          </a:p>
          <a:p>
            <a:pPr marR="5080" algn="l">
              <a:spcBef>
                <a:spcPts val="100"/>
              </a:spcBef>
            </a:pP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Delft</a:t>
            </a:r>
            <a:r>
              <a:rPr lang="de-DE" sz="1000" b="1" spc="500" dirty="0">
                <a:solidFill>
                  <a:srgbClr val="00B050"/>
                </a:solidFill>
                <a:latin typeface="Arial"/>
                <a:cs typeface="Arial"/>
              </a:rPr>
              <a:t> 		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C1</a:t>
            </a:r>
            <a:b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Leiden</a:t>
            </a:r>
            <a:r>
              <a:rPr lang="de-DE" sz="1000" b="1" spc="500" dirty="0">
                <a:solidFill>
                  <a:srgbClr val="00B050"/>
                </a:solidFill>
                <a:latin typeface="Arial"/>
                <a:cs typeface="Arial"/>
              </a:rPr>
              <a:t> 		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C1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Österreich: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20" dirty="0">
                <a:solidFill>
                  <a:srgbClr val="00B050"/>
                </a:solidFill>
                <a:latin typeface="Arial"/>
                <a:cs typeface="Arial"/>
              </a:rPr>
              <a:t>Wien 		B2/B1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20" dirty="0">
                <a:solidFill>
                  <a:schemeClr val="tx1"/>
                </a:solidFill>
                <a:latin typeface="Arial"/>
                <a:cs typeface="Arial"/>
              </a:rPr>
              <a:t>Polen: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dirty="0">
                <a:solidFill>
                  <a:srgbClr val="00B050"/>
                </a:solidFill>
              </a:rPr>
              <a:t>Kraków		B2</a:t>
            </a:r>
            <a:endParaRPr lang="de-DE" sz="1000" b="1" spc="-20" dirty="0">
              <a:solidFill>
                <a:srgbClr val="00B050"/>
              </a:solidFill>
              <a:latin typeface="Arial"/>
              <a:cs typeface="Arial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20" dirty="0">
                <a:solidFill>
                  <a:schemeClr val="tx1"/>
                </a:solidFill>
                <a:latin typeface="Arial"/>
                <a:cs typeface="Arial"/>
              </a:rPr>
              <a:t>Schweden: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Stockholm 		B2</a:t>
            </a:r>
            <a:b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sz="1000" b="1" spc="-10" dirty="0">
                <a:solidFill>
                  <a:srgbClr val="00B050"/>
                </a:solidFill>
                <a:latin typeface="Arial"/>
                <a:cs typeface="Arial"/>
              </a:rPr>
              <a:t>Uppsala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		B2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20" dirty="0">
                <a:solidFill>
                  <a:schemeClr val="tx1"/>
                </a:solidFill>
                <a:latin typeface="Arial"/>
                <a:cs typeface="Arial"/>
              </a:rPr>
              <a:t>Serbien: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 err="1">
                <a:solidFill>
                  <a:srgbClr val="00B050"/>
                </a:solidFill>
                <a:latin typeface="Arial"/>
                <a:cs typeface="Arial"/>
              </a:rPr>
              <a:t>Krakujevac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 		B2/B2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Slowenien: 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Ljubljana 		B2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es-ES" sz="1000" b="1" spc="-10" dirty="0">
                <a:solidFill>
                  <a:schemeClr val="tx1"/>
                </a:solidFill>
                <a:latin typeface="Arial"/>
                <a:cs typeface="Arial"/>
              </a:rPr>
              <a:t>Spanien: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es-ES" sz="1000" b="1" spc="-10" dirty="0">
                <a:solidFill>
                  <a:srgbClr val="00B050"/>
                </a:solidFill>
                <a:latin typeface="Arial"/>
                <a:cs typeface="Arial"/>
              </a:rPr>
              <a:t>Barcelona 		B2</a:t>
            </a:r>
            <a:br>
              <a:rPr lang="es-ES" sz="1000" b="1" spc="-1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es-ES" sz="1000" b="1" dirty="0">
                <a:solidFill>
                  <a:srgbClr val="00B050"/>
                </a:solidFill>
                <a:latin typeface="Arial"/>
                <a:cs typeface="Arial"/>
              </a:rPr>
              <a:t>Madrid</a:t>
            </a:r>
            <a:r>
              <a:rPr lang="es-ES" sz="1000" b="1" spc="1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s-ES" sz="1000" b="1" spc="-20" dirty="0">
                <a:solidFill>
                  <a:srgbClr val="00B050"/>
                </a:solidFill>
                <a:latin typeface="Arial"/>
                <a:cs typeface="Arial"/>
              </a:rPr>
              <a:t>(2x) 		B2/B1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es-ES" sz="1000" b="1" spc="-10" dirty="0">
                <a:solidFill>
                  <a:srgbClr val="00B050"/>
                </a:solidFill>
                <a:latin typeface="Arial"/>
                <a:cs typeface="Arial"/>
              </a:rPr>
              <a:t>Sevilla 		B2/B1</a:t>
            </a:r>
            <a:br>
              <a:rPr lang="es-ES" sz="1000" b="1" spc="-10" dirty="0">
                <a:solidFill>
                  <a:srgbClr val="00B050"/>
                </a:solidFill>
                <a:latin typeface="Arial"/>
                <a:cs typeface="Arial"/>
              </a:rPr>
            </a:br>
            <a:r>
              <a:rPr lang="es-ES" sz="1000" b="1" spc="-10" dirty="0">
                <a:solidFill>
                  <a:srgbClr val="00B050"/>
                </a:solidFill>
                <a:latin typeface="Arial"/>
                <a:cs typeface="Arial"/>
              </a:rPr>
              <a:t>Tarragona 		B2/B1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es-ES" sz="1000" b="1" spc="-10" dirty="0">
                <a:solidFill>
                  <a:srgbClr val="00B050"/>
                </a:solidFill>
                <a:latin typeface="Arial"/>
                <a:cs typeface="Arial"/>
              </a:rPr>
              <a:t>Valencia		B2/A2</a:t>
            </a:r>
            <a:endParaRPr lang="de-DE" sz="1000" b="1" spc="-10" dirty="0">
              <a:solidFill>
                <a:srgbClr val="00B050"/>
              </a:solidFill>
              <a:latin typeface="Arial"/>
              <a:cs typeface="Arial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chemeClr val="tx1"/>
                </a:solidFill>
                <a:latin typeface="Arial"/>
                <a:cs typeface="Arial"/>
              </a:rPr>
              <a:t>Zypern: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sz="1000" b="1" spc="-10" dirty="0" err="1">
                <a:solidFill>
                  <a:srgbClr val="00B050"/>
                </a:solidFill>
                <a:latin typeface="Arial"/>
                <a:cs typeface="Arial"/>
              </a:rPr>
              <a:t>Nikosia</a:t>
            </a:r>
            <a:r>
              <a:rPr lang="de-DE" sz="1000" b="1" spc="-10" dirty="0">
                <a:solidFill>
                  <a:srgbClr val="00B050"/>
                </a:solidFill>
                <a:latin typeface="Arial"/>
                <a:cs typeface="Arial"/>
              </a:rPr>
              <a:t>		B2</a:t>
            </a: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endParaRPr lang="de-DE" sz="1000" b="1" spc="-10" dirty="0">
              <a:solidFill>
                <a:srgbClr val="00B050"/>
              </a:solidFill>
              <a:latin typeface="Arial"/>
              <a:cs typeface="Arial"/>
            </a:endParaRPr>
          </a:p>
          <a:p>
            <a:pPr marR="5080" algn="l">
              <a:lnSpc>
                <a:spcPct val="100000"/>
              </a:lnSpc>
              <a:spcBef>
                <a:spcPts val="100"/>
              </a:spcBef>
            </a:pPr>
            <a:r>
              <a:rPr lang="de-DE" sz="1000" b="1" spc="-10" dirty="0">
                <a:solidFill>
                  <a:srgbClr val="FF0000"/>
                </a:solidFill>
                <a:latin typeface="Arial"/>
                <a:cs typeface="Arial"/>
              </a:rPr>
              <a:t>*Valetta/Malta: nur für Bachelorstudierende!</a:t>
            </a:r>
          </a:p>
        </p:txBody>
      </p:sp>
      <p:sp>
        <p:nvSpPr>
          <p:cNvPr id="48" name="object 2"/>
          <p:cNvSpPr txBox="1">
            <a:spLocks/>
          </p:cNvSpPr>
          <p:nvPr/>
        </p:nvSpPr>
        <p:spPr>
          <a:xfrm>
            <a:off x="560319" y="349250"/>
            <a:ext cx="5750560" cy="395435"/>
          </a:xfrm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>
            <a:lvl1pPr>
              <a:defRPr sz="2000" b="1" i="0">
                <a:solidFill>
                  <a:srgbClr val="041E4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3335">
              <a:spcBef>
                <a:spcPts val="100"/>
              </a:spcBef>
            </a:pPr>
            <a:r>
              <a:rPr lang="de-DE" spc="-10" dirty="0">
                <a:solidFill>
                  <a:srgbClr val="193D69"/>
                </a:solidFill>
              </a:rPr>
              <a:t>ERASMUS+ </a:t>
            </a:r>
            <a:r>
              <a:rPr lang="de-DE" b="0" spc="-10" dirty="0">
                <a:solidFill>
                  <a:srgbClr val="193D69"/>
                </a:solidFill>
              </a:rPr>
              <a:t>-Partneruniversitäten der Chemie</a:t>
            </a:r>
          </a:p>
        </p:txBody>
      </p:sp>
      <p:pic>
        <p:nvPicPr>
          <p:cNvPr id="40" name="object 13">
            <a:extLst>
              <a:ext uri="{FF2B5EF4-FFF2-40B4-BE49-F238E27FC236}">
                <a16:creationId xmlns:a16="http://schemas.microsoft.com/office/drawing/2014/main" id="{D7F0169F-265A-4A60-9D1B-54E84C0E4F5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6900" y="4845050"/>
            <a:ext cx="134762" cy="2165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039773" y="6488708"/>
            <a:ext cx="7493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700" dirty="0">
                <a:latin typeface="Arial"/>
                <a:cs typeface="Arial"/>
              </a:rPr>
              <a:t>7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0673" y="982597"/>
            <a:ext cx="6141257" cy="677564"/>
          </a:xfrm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ts val="2305"/>
              </a:lnSpc>
              <a:spcBef>
                <a:spcPts val="100"/>
              </a:spcBef>
            </a:pPr>
            <a:r>
              <a:rPr lang="de-DE" dirty="0"/>
              <a:t>Allgemeine Struktur</a:t>
            </a:r>
            <a:r>
              <a:rPr lang="de-DE" spc="-10" dirty="0"/>
              <a:t> </a:t>
            </a:r>
            <a:r>
              <a:rPr lang="de-DE" dirty="0"/>
              <a:t>unseres Master</a:t>
            </a:r>
            <a:r>
              <a:rPr spc="-10" dirty="0" err="1"/>
              <a:t>programmes</a:t>
            </a:r>
            <a:br>
              <a:rPr lang="de-DE" spc="-10" dirty="0"/>
            </a:br>
            <a:r>
              <a:rPr lang="de-DE" b="0" spc="-10" dirty="0"/>
              <a:t>(Semester 1 – 4)</a:t>
            </a:r>
            <a:endParaRPr b="0"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8357" y="1112965"/>
            <a:ext cx="1596600" cy="3695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1351" y="6488708"/>
            <a:ext cx="271272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9407" y="2637216"/>
            <a:ext cx="1837689" cy="592470"/>
          </a:xfrm>
          <a:prstGeom prst="rect">
            <a:avLst/>
          </a:prstGeom>
          <a:solidFill>
            <a:srgbClr val="CCEB9F"/>
          </a:solidFill>
          <a:ln w="5411">
            <a:solidFill>
              <a:srgbClr val="7BB725"/>
            </a:solidFill>
          </a:ln>
        </p:spPr>
        <p:txBody>
          <a:bodyPr vert="horz" wrap="square" lIns="0" tIns="193040" rIns="0" bIns="0" rtlCol="0">
            <a:spAutoFit/>
          </a:bodyPr>
          <a:lstStyle/>
          <a:p>
            <a:pPr algn="ctr">
              <a:lnSpc>
                <a:spcPts val="1745"/>
              </a:lnSpc>
              <a:spcBef>
                <a:spcPts val="1520"/>
              </a:spcBef>
            </a:pPr>
            <a:r>
              <a:rPr sz="1200" b="1" dirty="0">
                <a:solidFill>
                  <a:srgbClr val="1F497D"/>
                </a:solidFill>
                <a:latin typeface="Arial"/>
                <a:cs typeface="Arial"/>
              </a:rPr>
              <a:t>Core</a:t>
            </a:r>
            <a:r>
              <a:rPr sz="1200" b="1" spc="8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497D"/>
                </a:solidFill>
                <a:latin typeface="Arial"/>
                <a:cs typeface="Arial"/>
              </a:rPr>
              <a:t>module/s</a:t>
            </a:r>
            <a:endParaRPr sz="1200" dirty="0">
              <a:latin typeface="Arial"/>
              <a:cs typeface="Arial"/>
            </a:endParaRPr>
          </a:p>
          <a:p>
            <a:pPr marL="3810" algn="ctr">
              <a:lnSpc>
                <a:spcPts val="1385"/>
              </a:lnSpc>
            </a:pPr>
            <a:r>
              <a:rPr lang="de-DE" sz="1200" dirty="0">
                <a:solidFill>
                  <a:srgbClr val="1F497D"/>
                </a:solidFill>
                <a:latin typeface="Arial"/>
                <a:cs typeface="Arial"/>
              </a:rPr>
              <a:t>(</a:t>
            </a:r>
            <a:r>
              <a:rPr sz="1200" dirty="0">
                <a:solidFill>
                  <a:srgbClr val="1F497D"/>
                </a:solidFill>
                <a:latin typeface="Arial"/>
                <a:cs typeface="Arial"/>
              </a:rPr>
              <a:t>40</a:t>
            </a:r>
            <a:r>
              <a:rPr sz="1200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1F497D"/>
                </a:solidFill>
                <a:latin typeface="Arial"/>
                <a:cs typeface="Arial"/>
              </a:rPr>
              <a:t>ECTS</a:t>
            </a:r>
            <a:r>
              <a:rPr lang="de-DE" sz="1200" spc="-20" dirty="0">
                <a:solidFill>
                  <a:srgbClr val="1F497D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12070" y="5464254"/>
            <a:ext cx="5080635" cy="168910"/>
            <a:chOff x="3412070" y="5464254"/>
            <a:chExt cx="5080635" cy="168910"/>
          </a:xfrm>
        </p:grpSpPr>
        <p:sp>
          <p:nvSpPr>
            <p:cNvPr id="9" name="object 9"/>
            <p:cNvSpPr/>
            <p:nvPr/>
          </p:nvSpPr>
          <p:spPr>
            <a:xfrm>
              <a:off x="3414776" y="5466961"/>
              <a:ext cx="5074920" cy="163830"/>
            </a:xfrm>
            <a:custGeom>
              <a:avLst/>
              <a:gdLst/>
              <a:ahLst/>
              <a:cxnLst/>
              <a:rect l="l" t="t" r="r" b="b"/>
              <a:pathLst>
                <a:path w="5074920" h="163829">
                  <a:moveTo>
                    <a:pt x="4992763" y="0"/>
                  </a:moveTo>
                  <a:lnTo>
                    <a:pt x="4992763" y="40843"/>
                  </a:lnTo>
                  <a:lnTo>
                    <a:pt x="0" y="40843"/>
                  </a:lnTo>
                  <a:lnTo>
                    <a:pt x="0" y="122529"/>
                  </a:lnTo>
                  <a:lnTo>
                    <a:pt x="4992763" y="122529"/>
                  </a:lnTo>
                  <a:lnTo>
                    <a:pt x="4992763" y="163372"/>
                  </a:lnTo>
                  <a:lnTo>
                    <a:pt x="5074475" y="81686"/>
                  </a:lnTo>
                  <a:lnTo>
                    <a:pt x="499276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14776" y="5466960"/>
              <a:ext cx="5075555" cy="163830"/>
            </a:xfrm>
            <a:custGeom>
              <a:avLst/>
              <a:gdLst/>
              <a:ahLst/>
              <a:cxnLst/>
              <a:rect l="l" t="t" r="r" b="b"/>
              <a:pathLst>
                <a:path w="5075555" h="163829">
                  <a:moveTo>
                    <a:pt x="0" y="40859"/>
                  </a:moveTo>
                  <a:lnTo>
                    <a:pt x="4993274" y="40859"/>
                  </a:lnTo>
                  <a:lnTo>
                    <a:pt x="4993274" y="0"/>
                  </a:lnTo>
                  <a:lnTo>
                    <a:pt x="5074993" y="81719"/>
                  </a:lnTo>
                  <a:lnTo>
                    <a:pt x="4993274" y="163439"/>
                  </a:lnTo>
                  <a:lnTo>
                    <a:pt x="4993274" y="122579"/>
                  </a:lnTo>
                  <a:lnTo>
                    <a:pt x="0" y="122579"/>
                  </a:lnTo>
                  <a:lnTo>
                    <a:pt x="0" y="40859"/>
                  </a:lnTo>
                  <a:close/>
                </a:path>
              </a:pathLst>
            </a:custGeom>
            <a:ln w="5411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757340" y="5383991"/>
            <a:ext cx="266700" cy="3149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8448" y="5383989"/>
            <a:ext cx="266700" cy="3149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68980" y="3297485"/>
            <a:ext cx="1837689" cy="755848"/>
          </a:xfrm>
          <a:prstGeom prst="rect">
            <a:avLst/>
          </a:prstGeom>
          <a:solidFill>
            <a:srgbClr val="BFBFBF"/>
          </a:solidFill>
          <a:ln w="5411">
            <a:solidFill>
              <a:srgbClr val="7BB725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83845" marR="277495" algn="ctr">
              <a:lnSpc>
                <a:spcPct val="98300"/>
              </a:lnSpc>
              <a:spcBef>
                <a:spcPts val="250"/>
              </a:spcBef>
            </a:pPr>
            <a:r>
              <a:rPr sz="1200" b="1" dirty="0">
                <a:solidFill>
                  <a:srgbClr val="1F497D"/>
                </a:solidFill>
                <a:latin typeface="Arial"/>
                <a:cs typeface="Arial"/>
              </a:rPr>
              <a:t>Compulsory</a:t>
            </a:r>
            <a:r>
              <a:rPr lang="de-DE" sz="1200" b="1" spc="114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497D"/>
                </a:solidFill>
                <a:latin typeface="Arial"/>
                <a:cs typeface="Arial"/>
              </a:rPr>
              <a:t>elective</a:t>
            </a:r>
            <a:r>
              <a:rPr lang="de-DE" sz="1200" b="1" spc="-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497D"/>
                </a:solidFill>
                <a:latin typeface="Arial"/>
                <a:cs typeface="Arial"/>
              </a:rPr>
              <a:t>module</a:t>
            </a:r>
            <a:r>
              <a:rPr sz="1200" b="1" spc="114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497D"/>
                </a:solidFill>
                <a:latin typeface="Arial"/>
                <a:cs typeface="Arial"/>
              </a:rPr>
              <a:t>package</a:t>
            </a:r>
            <a:br>
              <a:rPr lang="de-DE" sz="1200" b="1" dirty="0">
                <a:solidFill>
                  <a:srgbClr val="1F497D"/>
                </a:solidFill>
                <a:latin typeface="Arial"/>
                <a:cs typeface="Arial"/>
              </a:rPr>
            </a:br>
            <a:r>
              <a:rPr sz="1100" dirty="0">
                <a:solidFill>
                  <a:srgbClr val="1F497D"/>
                </a:solidFill>
                <a:latin typeface="Arial"/>
                <a:cs typeface="Arial"/>
              </a:rPr>
              <a:t>(20</a:t>
            </a:r>
            <a:r>
              <a:rPr sz="1100" spc="-5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1F497D"/>
                </a:solidFill>
                <a:latin typeface="Arial"/>
                <a:cs typeface="Arial"/>
              </a:rPr>
              <a:t>ECTS)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22023" y="4720551"/>
            <a:ext cx="1299908" cy="465378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844353" y="5383989"/>
            <a:ext cx="266700" cy="3149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2833" y="5383989"/>
            <a:ext cx="266700" cy="31496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77470">
              <a:lnSpc>
                <a:spcPct val="100000"/>
              </a:lnSpc>
              <a:spcBef>
                <a:spcPts val="295"/>
              </a:spcBef>
            </a:pPr>
            <a:r>
              <a:rPr sz="15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65642" y="2631292"/>
            <a:ext cx="918844" cy="2555875"/>
          </a:xfrm>
          <a:prstGeom prst="rect">
            <a:avLst/>
          </a:prstGeom>
          <a:solidFill>
            <a:srgbClr val="92D050"/>
          </a:solidFill>
          <a:ln w="5411">
            <a:solidFill>
              <a:srgbClr val="7BB7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150495" marR="139065" indent="-5715">
              <a:lnSpc>
                <a:spcPct val="100000"/>
              </a:lnSpc>
            </a:pPr>
            <a:r>
              <a:rPr sz="1500" b="1" spc="-10" dirty="0">
                <a:solidFill>
                  <a:srgbClr val="1F497D"/>
                </a:solidFill>
                <a:latin typeface="Arial"/>
                <a:cs typeface="Arial"/>
              </a:rPr>
              <a:t>Master Thesis</a:t>
            </a:r>
            <a:endParaRPr sz="1500">
              <a:latin typeface="Arial"/>
              <a:cs typeface="Arial"/>
            </a:endParaRPr>
          </a:p>
          <a:p>
            <a:pPr marL="114300">
              <a:lnSpc>
                <a:spcPct val="100000"/>
              </a:lnSpc>
              <a:spcBef>
                <a:spcPts val="10"/>
              </a:spcBef>
            </a:pPr>
            <a:r>
              <a:rPr sz="1200" b="1" spc="-10" dirty="0">
                <a:solidFill>
                  <a:srgbClr val="1F497D"/>
                </a:solidFill>
                <a:latin typeface="Arial"/>
                <a:cs typeface="Arial"/>
              </a:rPr>
              <a:t>(30</a:t>
            </a:r>
            <a:r>
              <a:rPr sz="1200" b="1" spc="-7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F497D"/>
                </a:solidFill>
                <a:latin typeface="Arial"/>
                <a:cs typeface="Arial"/>
              </a:rPr>
              <a:t>ECTS)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1164" y="2477818"/>
            <a:ext cx="1570355" cy="2863215"/>
          </a:xfrm>
          <a:custGeom>
            <a:avLst/>
            <a:gdLst/>
            <a:ahLst/>
            <a:cxnLst/>
            <a:rect l="l" t="t" r="r" b="b"/>
            <a:pathLst>
              <a:path w="1570354" h="2863215">
                <a:moveTo>
                  <a:pt x="0" y="261671"/>
                </a:moveTo>
                <a:lnTo>
                  <a:pt x="4215" y="214635"/>
                </a:lnTo>
                <a:lnTo>
                  <a:pt x="16370" y="170365"/>
                </a:lnTo>
                <a:lnTo>
                  <a:pt x="35725" y="129600"/>
                </a:lnTo>
                <a:lnTo>
                  <a:pt x="61541" y="93079"/>
                </a:lnTo>
                <a:lnTo>
                  <a:pt x="93079" y="61541"/>
                </a:lnTo>
                <a:lnTo>
                  <a:pt x="129600" y="35725"/>
                </a:lnTo>
                <a:lnTo>
                  <a:pt x="170365" y="16370"/>
                </a:lnTo>
                <a:lnTo>
                  <a:pt x="214635" y="4215"/>
                </a:lnTo>
                <a:lnTo>
                  <a:pt x="261671" y="0"/>
                </a:lnTo>
                <a:lnTo>
                  <a:pt x="1308333" y="0"/>
                </a:lnTo>
                <a:lnTo>
                  <a:pt x="1355368" y="4215"/>
                </a:lnTo>
                <a:lnTo>
                  <a:pt x="1399638" y="16370"/>
                </a:lnTo>
                <a:lnTo>
                  <a:pt x="1440403" y="35725"/>
                </a:lnTo>
                <a:lnTo>
                  <a:pt x="1476924" y="61541"/>
                </a:lnTo>
                <a:lnTo>
                  <a:pt x="1508462" y="93079"/>
                </a:lnTo>
                <a:lnTo>
                  <a:pt x="1534278" y="129600"/>
                </a:lnTo>
                <a:lnTo>
                  <a:pt x="1553633" y="170365"/>
                </a:lnTo>
                <a:lnTo>
                  <a:pt x="1565788" y="214635"/>
                </a:lnTo>
                <a:lnTo>
                  <a:pt x="1570004" y="261671"/>
                </a:lnTo>
                <a:lnTo>
                  <a:pt x="1570004" y="2600984"/>
                </a:lnTo>
                <a:lnTo>
                  <a:pt x="1565788" y="2648019"/>
                </a:lnTo>
                <a:lnTo>
                  <a:pt x="1553633" y="2692289"/>
                </a:lnTo>
                <a:lnTo>
                  <a:pt x="1534278" y="2733054"/>
                </a:lnTo>
                <a:lnTo>
                  <a:pt x="1508462" y="2769575"/>
                </a:lnTo>
                <a:lnTo>
                  <a:pt x="1476924" y="2801113"/>
                </a:lnTo>
                <a:lnTo>
                  <a:pt x="1440403" y="2826929"/>
                </a:lnTo>
                <a:lnTo>
                  <a:pt x="1399638" y="2846284"/>
                </a:lnTo>
                <a:lnTo>
                  <a:pt x="1355368" y="2858439"/>
                </a:lnTo>
                <a:lnTo>
                  <a:pt x="1308333" y="2862655"/>
                </a:lnTo>
                <a:lnTo>
                  <a:pt x="261671" y="2862655"/>
                </a:lnTo>
                <a:lnTo>
                  <a:pt x="214635" y="2858439"/>
                </a:lnTo>
                <a:lnTo>
                  <a:pt x="170365" y="2846284"/>
                </a:lnTo>
                <a:lnTo>
                  <a:pt x="129600" y="2826929"/>
                </a:lnTo>
                <a:lnTo>
                  <a:pt x="93079" y="2801113"/>
                </a:lnTo>
                <a:lnTo>
                  <a:pt x="61541" y="2769575"/>
                </a:lnTo>
                <a:lnTo>
                  <a:pt x="35725" y="2733054"/>
                </a:lnTo>
                <a:lnTo>
                  <a:pt x="16370" y="2692289"/>
                </a:lnTo>
                <a:lnTo>
                  <a:pt x="4215" y="2648019"/>
                </a:lnTo>
                <a:lnTo>
                  <a:pt x="0" y="2600984"/>
                </a:lnTo>
                <a:lnTo>
                  <a:pt x="0" y="261671"/>
                </a:lnTo>
                <a:close/>
              </a:path>
            </a:pathLst>
          </a:custGeom>
          <a:ln w="27923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34841" y="2709208"/>
            <a:ext cx="963930" cy="6172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10"/>
              </a:spcBef>
            </a:pPr>
            <a:r>
              <a:rPr sz="1300" b="1" dirty="0">
                <a:solidFill>
                  <a:srgbClr val="F79646"/>
                </a:solidFill>
                <a:latin typeface="Arial"/>
                <a:cs typeface="Arial"/>
              </a:rPr>
              <a:t>ideal</a:t>
            </a:r>
            <a:r>
              <a:rPr sz="1300" b="1" spc="-75" dirty="0">
                <a:solidFill>
                  <a:srgbClr val="F79646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79646"/>
                </a:solidFill>
                <a:latin typeface="Arial"/>
                <a:cs typeface="Arial"/>
              </a:rPr>
              <a:t>period </a:t>
            </a:r>
            <a:r>
              <a:rPr sz="1300" b="1" dirty="0">
                <a:solidFill>
                  <a:srgbClr val="F79646"/>
                </a:solidFill>
                <a:latin typeface="Arial"/>
                <a:cs typeface="Arial"/>
              </a:rPr>
              <a:t>for</a:t>
            </a:r>
            <a:r>
              <a:rPr sz="1300" b="1" spc="-45" dirty="0">
                <a:solidFill>
                  <a:srgbClr val="F79646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F79646"/>
                </a:solidFill>
                <a:latin typeface="Arial"/>
                <a:cs typeface="Arial"/>
              </a:rPr>
              <a:t>studying </a:t>
            </a:r>
            <a:r>
              <a:rPr sz="1300" b="1" spc="-10" dirty="0">
                <a:solidFill>
                  <a:srgbClr val="F79646"/>
                </a:solidFill>
                <a:latin typeface="Arial"/>
                <a:cs typeface="Arial"/>
              </a:rPr>
              <a:t>abroad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2340" y="2551732"/>
            <a:ext cx="1550670" cy="9118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55904" indent="-243204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SzPct val="128571"/>
              <a:buFont typeface="Segoe UI Symbol"/>
              <a:buChar char="■"/>
              <a:tabLst>
                <a:tab pos="255904" algn="l"/>
              </a:tabLst>
            </a:pPr>
            <a:r>
              <a:rPr sz="1400" b="1" spc="-10" dirty="0">
                <a:latin typeface="Arial"/>
                <a:cs typeface="Arial"/>
              </a:rPr>
              <a:t>Chemistry</a:t>
            </a:r>
            <a:endParaRPr sz="14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820"/>
              </a:spcBef>
              <a:buClr>
                <a:srgbClr val="FF0000"/>
              </a:buClr>
              <a:buSzPct val="128571"/>
              <a:buFont typeface="Segoe UI Symbol"/>
              <a:buChar char="■"/>
              <a:tabLst>
                <a:tab pos="255904" algn="l"/>
              </a:tabLst>
            </a:pPr>
            <a:r>
              <a:rPr sz="1400" b="1" spc="-10" dirty="0">
                <a:latin typeface="Arial"/>
                <a:cs typeface="Arial"/>
              </a:rPr>
              <a:t>Drug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Discovery</a:t>
            </a:r>
            <a:endParaRPr sz="1400">
              <a:latin typeface="Arial"/>
              <a:cs typeface="Arial"/>
            </a:endParaRPr>
          </a:p>
          <a:p>
            <a:pPr marL="255904" indent="-243204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SzPct val="128571"/>
              <a:buFont typeface="Segoe UI Symbol"/>
              <a:buChar char="■"/>
              <a:tabLst>
                <a:tab pos="255904" algn="l"/>
              </a:tabLst>
            </a:pPr>
            <a:r>
              <a:rPr sz="1400" b="1" spc="-10" dirty="0">
                <a:latin typeface="Arial"/>
                <a:cs typeface="Arial"/>
              </a:rPr>
              <a:t>Nanoscience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4041" y="4121493"/>
            <a:ext cx="2087012" cy="53089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554794" y="3605826"/>
            <a:ext cx="1276985" cy="38279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390"/>
              </a:lnSpc>
              <a:spcBef>
                <a:spcPts val="185"/>
              </a:spcBef>
            </a:pPr>
            <a:r>
              <a:rPr lang="de-DE" sz="1200" spc="-20" dirty="0">
                <a:latin typeface="Arial"/>
                <a:cs typeface="Arial"/>
              </a:rPr>
              <a:t>Inhaltlich verwandt zum Kernmodul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5310" y="4187986"/>
            <a:ext cx="2352675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Arial"/>
                <a:cs typeface="Arial"/>
              </a:rPr>
              <a:t>specialist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/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non-</a:t>
            </a:r>
            <a:r>
              <a:rPr sz="1200" dirty="0">
                <a:latin typeface="Arial"/>
                <a:cs typeface="Arial"/>
              </a:rPr>
              <a:t>specialist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modules, </a:t>
            </a:r>
            <a:r>
              <a:rPr lang="de-DE" sz="1200" dirty="0">
                <a:latin typeface="Arial"/>
                <a:cs typeface="Arial"/>
              </a:rPr>
              <a:t>Soft</a:t>
            </a:r>
            <a:r>
              <a:rPr sz="1200" dirty="0">
                <a:latin typeface="Arial"/>
                <a:cs typeface="Arial"/>
              </a:rPr>
              <a:t>skills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(n</a:t>
            </a:r>
            <a:r>
              <a:rPr lang="de-DE" sz="1200" i="1" dirty="0" err="1">
                <a:latin typeface="Arial"/>
                <a:cs typeface="Arial"/>
              </a:rPr>
              <a:t>icht</a:t>
            </a:r>
            <a:r>
              <a:rPr lang="de-DE" sz="1200" i="1" dirty="0">
                <a:latin typeface="Arial"/>
                <a:cs typeface="Arial"/>
              </a:rPr>
              <a:t> benotet</a:t>
            </a:r>
            <a:r>
              <a:rPr sz="1200" i="1" spc="-10" dirty="0"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5251163" y="4761831"/>
            <a:ext cx="1619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50"/>
              </a:lnSpc>
              <a:spcBef>
                <a:spcPts val="520"/>
              </a:spcBef>
            </a:pPr>
            <a:r>
              <a:rPr lang="de-DE" sz="1000" b="1" dirty="0">
                <a:solidFill>
                  <a:srgbClr val="1F497D"/>
                </a:solidFill>
                <a:latin typeface="Arial"/>
                <a:cs typeface="Arial"/>
              </a:rPr>
              <a:t>Research</a:t>
            </a:r>
            <a:r>
              <a:rPr lang="de-DE" sz="1000" b="1" spc="6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de-DE" sz="1000" b="1" spc="-10" dirty="0" err="1">
                <a:solidFill>
                  <a:srgbClr val="1F497D"/>
                </a:solidFill>
                <a:latin typeface="Arial"/>
                <a:cs typeface="Arial"/>
              </a:rPr>
              <a:t>module</a:t>
            </a:r>
            <a:r>
              <a:rPr lang="de-DE" sz="1000" dirty="0">
                <a:latin typeface="Arial"/>
                <a:cs typeface="Arial"/>
              </a:rPr>
              <a:t> </a:t>
            </a:r>
            <a:br>
              <a:rPr lang="de-DE" sz="1000" dirty="0">
                <a:latin typeface="Arial"/>
                <a:cs typeface="Arial"/>
              </a:rPr>
            </a:br>
            <a:r>
              <a:rPr lang="de-DE" sz="1000" dirty="0">
                <a:latin typeface="Arial"/>
                <a:cs typeface="Arial"/>
              </a:rPr>
              <a:t>(</a:t>
            </a:r>
            <a:r>
              <a:rPr lang="de-DE" sz="1000" b="1" dirty="0">
                <a:solidFill>
                  <a:srgbClr val="1F497D"/>
                </a:solidFill>
                <a:latin typeface="Arial"/>
                <a:cs typeface="Arial"/>
              </a:rPr>
              <a:t>15</a:t>
            </a:r>
            <a:r>
              <a:rPr lang="de-DE" sz="1000" b="1" spc="-8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de-DE" sz="1000" b="1" spc="-20" dirty="0">
                <a:solidFill>
                  <a:srgbClr val="1F497D"/>
                </a:solidFill>
                <a:latin typeface="Arial"/>
                <a:cs typeface="Arial"/>
              </a:rPr>
              <a:t>ECTS)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904518" y="413097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" algn="ctr">
              <a:lnSpc>
                <a:spcPct val="100000"/>
              </a:lnSpc>
              <a:spcBef>
                <a:spcPts val="355"/>
              </a:spcBef>
            </a:pPr>
            <a:r>
              <a:rPr lang="en-US" sz="1200" b="1" dirty="0">
                <a:solidFill>
                  <a:srgbClr val="1F497D"/>
                </a:solidFill>
                <a:latin typeface="Arial"/>
                <a:cs typeface="Arial"/>
              </a:rPr>
              <a:t>3</a:t>
            </a:r>
            <a:r>
              <a:rPr lang="en-US" sz="1200" b="1" spc="3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1F497D"/>
                </a:solidFill>
                <a:latin typeface="Arial"/>
                <a:cs typeface="Arial"/>
              </a:rPr>
              <a:t>Elective</a:t>
            </a:r>
            <a:r>
              <a:rPr lang="en-US" sz="1200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200" b="1" spc="-10" dirty="0">
                <a:solidFill>
                  <a:srgbClr val="1F497D"/>
                </a:solidFill>
                <a:latin typeface="Arial"/>
                <a:cs typeface="Arial"/>
              </a:rPr>
              <a:t>modules</a:t>
            </a:r>
            <a:endParaRPr lang="en-US" sz="1200" dirty="0">
              <a:latin typeface="Arial"/>
              <a:cs typeface="Arial"/>
            </a:endParaRPr>
          </a:p>
          <a:p>
            <a:pPr marL="144780" algn="ctr">
              <a:lnSpc>
                <a:spcPct val="100000"/>
              </a:lnSpc>
              <a:spcBef>
                <a:spcPts val="35"/>
              </a:spcBef>
            </a:pPr>
            <a:r>
              <a:rPr lang="en-US" sz="1100" dirty="0">
                <a:solidFill>
                  <a:srgbClr val="1F497D"/>
                </a:solidFill>
                <a:latin typeface="Arial"/>
                <a:cs typeface="Arial"/>
              </a:rPr>
              <a:t>(5</a:t>
            </a:r>
            <a:r>
              <a:rPr lang="en-US" sz="1100" spc="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rgbClr val="1F497D"/>
                </a:solidFill>
                <a:latin typeface="Arial"/>
                <a:cs typeface="Arial"/>
              </a:rPr>
              <a:t>ECTS</a:t>
            </a:r>
            <a:r>
              <a:rPr lang="en-US" sz="1100" spc="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rgbClr val="1F497D"/>
                </a:solidFill>
                <a:latin typeface="Arial"/>
                <a:cs typeface="Arial"/>
              </a:rPr>
              <a:t>each</a:t>
            </a:r>
            <a:r>
              <a:rPr lang="en-US" sz="1100" spc="4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rgbClr val="1F497D"/>
                </a:solidFill>
                <a:latin typeface="Arial"/>
                <a:cs typeface="Arial"/>
              </a:rPr>
              <a:t>=</a:t>
            </a:r>
            <a:r>
              <a:rPr lang="en-US" sz="1100" spc="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100" dirty="0">
                <a:solidFill>
                  <a:srgbClr val="1F497D"/>
                </a:solidFill>
                <a:latin typeface="Arial"/>
                <a:cs typeface="Arial"/>
              </a:rPr>
              <a:t>15</a:t>
            </a:r>
            <a:r>
              <a:rPr lang="en-US" sz="1100" spc="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en-US" sz="1100" spc="-20" dirty="0">
                <a:solidFill>
                  <a:srgbClr val="1F497D"/>
                </a:solidFill>
                <a:latin typeface="Arial"/>
                <a:cs typeface="Arial"/>
              </a:rPr>
              <a:t>ECTS)</a:t>
            </a:r>
            <a:endParaRPr lang="en-US" sz="1100" dirty="0">
              <a:latin typeface="Arial"/>
              <a:cs typeface="Arial"/>
            </a:endParaRPr>
          </a:p>
          <a:p>
            <a:pPr algn="ctr"/>
            <a:endParaRPr lang="de-DE" sz="1200" dirty="0"/>
          </a:p>
        </p:txBody>
      </p:sp>
      <p:sp>
        <p:nvSpPr>
          <p:cNvPr id="29" name="object 7">
            <a:extLst>
              <a:ext uri="{FF2B5EF4-FFF2-40B4-BE49-F238E27FC236}">
                <a16:creationId xmlns:a16="http://schemas.microsoft.com/office/drawing/2014/main" id="{0D50DDFF-FBAC-419A-B73B-CE9DD7B167E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93D69"/>
                </a:solidFill>
              </a:rPr>
              <a:t>Lehrveranstaltungen</a:t>
            </a:r>
            <a:r>
              <a:rPr spc="210" dirty="0">
                <a:solidFill>
                  <a:srgbClr val="193D69"/>
                </a:solidFill>
              </a:rPr>
              <a:t> </a:t>
            </a:r>
            <a:r>
              <a:rPr dirty="0">
                <a:solidFill>
                  <a:srgbClr val="193D69"/>
                </a:solidFill>
              </a:rPr>
              <a:t>/</a:t>
            </a:r>
            <a:r>
              <a:rPr spc="195" dirty="0">
                <a:solidFill>
                  <a:srgbClr val="193D69"/>
                </a:solidFill>
              </a:rPr>
              <a:t> </a:t>
            </a:r>
            <a:r>
              <a:rPr spc="-10" dirty="0">
                <a:solidFill>
                  <a:srgbClr val="193D69"/>
                </a:solidFill>
              </a:rPr>
              <a:t>Module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0946" y="1112966"/>
            <a:ext cx="1824010" cy="4221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4958" y="2196660"/>
            <a:ext cx="8957848" cy="1744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215" indent="-437515">
              <a:lnSpc>
                <a:spcPct val="100000"/>
              </a:lnSpc>
              <a:spcBef>
                <a:spcPts val="100"/>
              </a:spcBef>
              <a:buFont typeface="Segoe UI Symbol"/>
              <a:buChar char="■"/>
              <a:tabLst>
                <a:tab pos="450215" algn="l"/>
              </a:tabLst>
            </a:pPr>
            <a:r>
              <a:rPr sz="2000" b="1" dirty="0">
                <a:latin typeface="Arial"/>
                <a:cs typeface="Arial"/>
              </a:rPr>
              <a:t>freiwillige</a:t>
            </a:r>
            <a:r>
              <a:rPr sz="2000" b="1" spc="17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Zusatzveranstaltungen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Segoe UI Symbol"/>
              <a:buChar char="■"/>
            </a:pPr>
            <a:endParaRPr sz="2250" dirty="0">
              <a:latin typeface="Arial"/>
              <a:cs typeface="Arial"/>
            </a:endParaRPr>
          </a:p>
          <a:p>
            <a:pPr marL="450215" indent="-437515">
              <a:lnSpc>
                <a:spcPct val="100000"/>
              </a:lnSpc>
              <a:spcBef>
                <a:spcPts val="5"/>
              </a:spcBef>
              <a:buFont typeface="Segoe UI Symbol"/>
              <a:buChar char="■"/>
              <a:tabLst>
                <a:tab pos="450215" algn="l"/>
              </a:tabLst>
            </a:pPr>
            <a:r>
              <a:rPr sz="2000" b="1" dirty="0">
                <a:latin typeface="Arial"/>
                <a:cs typeface="Arial"/>
              </a:rPr>
              <a:t>Anrechnung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von</a:t>
            </a:r>
            <a:r>
              <a:rPr sz="2000" b="1" spc="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Leistungen</a:t>
            </a:r>
            <a:r>
              <a:rPr sz="2000" b="1" spc="1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aus</a:t>
            </a:r>
            <a:r>
              <a:rPr sz="2000" b="1" spc="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dem</a:t>
            </a:r>
            <a:r>
              <a:rPr sz="2000" b="1" spc="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Ausland,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z.B.</a:t>
            </a:r>
            <a:endParaRPr sz="2000" dirty="0">
              <a:latin typeface="Arial"/>
              <a:cs typeface="Arial"/>
            </a:endParaRPr>
          </a:p>
          <a:p>
            <a:pPr marL="1181100" lvl="1" indent="-389890">
              <a:lnSpc>
                <a:spcPct val="100000"/>
              </a:lnSpc>
              <a:spcBef>
                <a:spcPts val="1100"/>
              </a:spcBef>
              <a:buChar char="•"/>
              <a:tabLst>
                <a:tab pos="1181100" algn="l"/>
              </a:tabLst>
            </a:pPr>
            <a:r>
              <a:rPr lang="de-DE" sz="2000" spc="-10" dirty="0" err="1">
                <a:latin typeface="Arial"/>
                <a:cs typeface="Arial"/>
              </a:rPr>
              <a:t>Elective</a:t>
            </a:r>
            <a:r>
              <a:rPr lang="de-DE" sz="2000" spc="-10" dirty="0">
                <a:latin typeface="Arial"/>
                <a:cs typeface="Arial"/>
              </a:rPr>
              <a:t> Module (insgesamt Leistungen im Wert von 15 ECTS)</a:t>
            </a:r>
            <a:endParaRPr sz="2000" dirty="0">
              <a:latin typeface="Arial"/>
              <a:cs typeface="Arial"/>
            </a:endParaRPr>
          </a:p>
          <a:p>
            <a:pPr marL="1181100" lvl="1" indent="-389890">
              <a:lnSpc>
                <a:spcPct val="100000"/>
              </a:lnSpc>
              <a:spcBef>
                <a:spcPts val="95"/>
              </a:spcBef>
              <a:buChar char="•"/>
              <a:tabLst>
                <a:tab pos="1181100" algn="l"/>
              </a:tabLst>
            </a:pPr>
            <a:r>
              <a:rPr sz="2000" dirty="0">
                <a:latin typeface="Arial"/>
                <a:cs typeface="Arial"/>
              </a:rPr>
              <a:t>Research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Module</a:t>
            </a:r>
            <a:r>
              <a:rPr lang="de-DE" sz="2000" spc="-10" dirty="0">
                <a:latin typeface="Arial"/>
                <a:cs typeface="Arial"/>
              </a:rPr>
              <a:t> (15 ECTS)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8</a:t>
            </a:r>
            <a:endParaRPr spc="-25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5B3F1D8B-92E9-4A82-B8D4-8F2F4BD35C8A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811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93D69"/>
                </a:solidFill>
              </a:rPr>
              <a:t>Lehrveranstaltungen</a:t>
            </a:r>
            <a:r>
              <a:rPr spc="210" dirty="0">
                <a:solidFill>
                  <a:srgbClr val="193D69"/>
                </a:solidFill>
              </a:rPr>
              <a:t> </a:t>
            </a:r>
            <a:r>
              <a:rPr dirty="0">
                <a:solidFill>
                  <a:srgbClr val="193D69"/>
                </a:solidFill>
              </a:rPr>
              <a:t>/</a:t>
            </a:r>
            <a:r>
              <a:rPr spc="195" dirty="0">
                <a:solidFill>
                  <a:srgbClr val="193D69"/>
                </a:solidFill>
              </a:rPr>
              <a:t> </a:t>
            </a:r>
            <a:r>
              <a:rPr spc="-10" dirty="0">
                <a:solidFill>
                  <a:srgbClr val="193D69"/>
                </a:solidFill>
              </a:rPr>
              <a:t>Module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008" y="1112967"/>
            <a:ext cx="2005948" cy="4642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9583" y="2306388"/>
            <a:ext cx="7973317" cy="3670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Wir</a:t>
            </a:r>
            <a:r>
              <a:rPr sz="2000" b="1" spc="1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empfehlen,</a:t>
            </a:r>
            <a:r>
              <a:rPr sz="2000" b="1" spc="12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…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50" dirty="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buClr>
                <a:srgbClr val="7BB725"/>
              </a:buClr>
              <a:buFont typeface="Segoe UI Symbol"/>
              <a:buChar char="►"/>
              <a:tabLst>
                <a:tab pos="290830" algn="l"/>
              </a:tabLst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dass</a:t>
            </a:r>
            <a:r>
              <a:rPr sz="2000" spc="14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Sie</a:t>
            </a:r>
            <a:r>
              <a:rPr sz="2000" spc="15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studienrelevante</a:t>
            </a:r>
            <a:r>
              <a:rPr sz="2000" spc="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Leistungen</a:t>
            </a:r>
            <a:r>
              <a:rPr sz="2000" spc="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im</a:t>
            </a:r>
            <a:r>
              <a:rPr sz="2000" spc="3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Ausland</a:t>
            </a:r>
            <a:r>
              <a:rPr sz="2000" spc="16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erbringen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7BB725"/>
              </a:buClr>
              <a:buFont typeface="Segoe UI Symbol"/>
              <a:buChar char="►"/>
            </a:pPr>
            <a:endParaRPr sz="2200" dirty="0">
              <a:latin typeface="Arial"/>
              <a:cs typeface="Arial"/>
            </a:endParaRPr>
          </a:p>
          <a:p>
            <a:pPr marL="290830" indent="-278130">
              <a:lnSpc>
                <a:spcPct val="100000"/>
              </a:lnSpc>
              <a:spcBef>
                <a:spcPts val="1575"/>
              </a:spcBef>
              <a:buClr>
                <a:srgbClr val="7BB725"/>
              </a:buClr>
              <a:buFont typeface="Segoe UI Symbol"/>
              <a:buChar char="►"/>
              <a:tabLst>
                <a:tab pos="290830" algn="l"/>
              </a:tabLst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dass</a:t>
            </a:r>
            <a:r>
              <a:rPr sz="2000" spc="8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Sie</a:t>
            </a:r>
            <a:r>
              <a:rPr sz="2000" spc="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Leistungen</a:t>
            </a:r>
            <a:r>
              <a:rPr sz="2000" spc="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im</a:t>
            </a:r>
            <a:r>
              <a:rPr sz="2000" spc="1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Umfang</a:t>
            </a:r>
            <a:r>
              <a:rPr sz="2000" spc="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von</a:t>
            </a:r>
            <a:r>
              <a:rPr sz="2000" spc="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~</a:t>
            </a:r>
            <a:r>
              <a:rPr sz="2000" spc="9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30</a:t>
            </a:r>
            <a:r>
              <a:rPr sz="2000" spc="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ECTS</a:t>
            </a:r>
            <a:r>
              <a:rPr sz="2000" spc="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002060"/>
                </a:solidFill>
                <a:latin typeface="Arial"/>
                <a:cs typeface="Arial"/>
              </a:rPr>
              <a:t>erbringen</a:t>
            </a:r>
            <a:br>
              <a:rPr lang="de-DE" sz="2000" spc="-1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de-DE" sz="1600" spc="-10" dirty="0">
                <a:solidFill>
                  <a:srgbClr val="002060"/>
                </a:solidFill>
                <a:latin typeface="Arial"/>
                <a:cs typeface="Arial"/>
              </a:rPr>
              <a:t>(mindestens 10 ECTS </a:t>
            </a:r>
            <a:r>
              <a:rPr lang="de-DE" sz="1600" b="1" spc="-10" dirty="0">
                <a:solidFill>
                  <a:srgbClr val="002060"/>
                </a:solidFill>
                <a:latin typeface="Arial"/>
                <a:cs typeface="Arial"/>
              </a:rPr>
              <a:t>müssen</a:t>
            </a:r>
            <a:r>
              <a:rPr lang="de-DE" sz="1600" spc="-10" dirty="0">
                <a:solidFill>
                  <a:srgbClr val="002060"/>
                </a:solidFill>
                <a:latin typeface="Arial"/>
                <a:cs typeface="Arial"/>
              </a:rPr>
              <a:t> hinterher eingebracht werden, um den Anspruch </a:t>
            </a:r>
            <a:br>
              <a:rPr lang="de-DE" sz="1600" spc="-1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de-DE" sz="1600" spc="-10" dirty="0">
                <a:solidFill>
                  <a:srgbClr val="002060"/>
                </a:solidFill>
                <a:latin typeface="Arial"/>
                <a:cs typeface="Arial"/>
              </a:rPr>
              <a:t>auf das ERASMUS+-Stipendium nicht zu verlieren!)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7BB725"/>
              </a:buClr>
              <a:buFont typeface="Segoe UI Symbol"/>
              <a:buChar char="►"/>
            </a:pPr>
            <a:endParaRPr sz="3250" dirty="0">
              <a:latin typeface="Arial"/>
              <a:cs typeface="Arial"/>
            </a:endParaRPr>
          </a:p>
          <a:p>
            <a:pPr marL="290195" marR="528955" indent="-278130">
              <a:lnSpc>
                <a:spcPct val="112999"/>
              </a:lnSpc>
              <a:spcBef>
                <a:spcPts val="5"/>
              </a:spcBef>
              <a:buClr>
                <a:srgbClr val="7BB725"/>
              </a:buClr>
              <a:buFont typeface="Segoe UI Symbol"/>
              <a:buChar char="►"/>
              <a:tabLst>
                <a:tab pos="308610" algn="l"/>
              </a:tabLst>
            </a:pP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dass</a:t>
            </a:r>
            <a:r>
              <a:rPr sz="2000" spc="1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Sie</a:t>
            </a:r>
            <a:r>
              <a:rPr sz="2000" spc="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die</a:t>
            </a:r>
            <a:r>
              <a:rPr sz="2000" spc="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Regelstudienzeit</a:t>
            </a:r>
            <a:r>
              <a:rPr sz="2000" spc="1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von</a:t>
            </a:r>
            <a:r>
              <a:rPr sz="2000" spc="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4</a:t>
            </a:r>
            <a:r>
              <a:rPr sz="2000" spc="1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Semestern</a:t>
            </a:r>
            <a:r>
              <a:rPr sz="2000" spc="1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für</a:t>
            </a:r>
            <a:r>
              <a:rPr sz="2000" spc="11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Arial"/>
                <a:cs typeface="Arial"/>
              </a:rPr>
              <a:t>das 	</a:t>
            </a:r>
            <a:r>
              <a:rPr sz="2000" dirty="0">
                <a:solidFill>
                  <a:srgbClr val="002060"/>
                </a:solidFill>
                <a:latin typeface="Arial"/>
                <a:cs typeface="Arial"/>
              </a:rPr>
              <a:t>Masterstudium</a:t>
            </a:r>
            <a:r>
              <a:rPr sz="2000" spc="27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Arial"/>
                <a:cs typeface="Arial"/>
              </a:rPr>
              <a:t>einhalten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351" y="6497127"/>
            <a:ext cx="271272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spc="-10" dirty="0">
                <a:latin typeface="Arial"/>
                <a:cs typeface="Arial"/>
                <a:hlinkClick r:id="rId3"/>
              </a:rPr>
              <a:t>www.chemie.nat.fau.de/studium/chem-molsc/auslandsstudium/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965638" y="6497127"/>
            <a:ext cx="187168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"/>
              </a:spcBef>
            </a:pPr>
            <a:r>
              <a:rPr lang="de-DE" spc="-25" dirty="0"/>
              <a:t>9</a:t>
            </a:r>
            <a:endParaRPr spc="-25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A0D2E80-5E97-4BCC-8EBB-0D165029C09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8974213" y="6499541"/>
            <a:ext cx="794384" cy="111569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de-DE" dirty="0"/>
              <a:t>10</a:t>
            </a:r>
            <a:r>
              <a:rPr dirty="0"/>
              <a:t>.</a:t>
            </a:r>
            <a:r>
              <a:rPr spc="-30" dirty="0"/>
              <a:t> </a:t>
            </a:r>
            <a:r>
              <a:rPr spc="-10" dirty="0"/>
              <a:t>November</a:t>
            </a:r>
            <a:r>
              <a:rPr spc="-20" dirty="0"/>
              <a:t> </a:t>
            </a:r>
            <a:r>
              <a:rPr lang="de-DE" spc="-20" dirty="0"/>
              <a:t>2025</a:t>
            </a:r>
            <a:endParaRPr spc="-2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1379</Words>
  <Application>Microsoft Office PowerPoint</Application>
  <PresentationFormat>Benutzerdefiniert</PresentationFormat>
  <Paragraphs>210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Segoe UI Symbol</vt:lpstr>
      <vt:lpstr>Times New Roman</vt:lpstr>
      <vt:lpstr>Office Theme</vt:lpstr>
      <vt:lpstr>Studieren im Ausland: Informationen zu ERASMUS+ / Dual degree (Australien) für Studierende Chemie / Molecular Science</vt:lpstr>
      <vt:lpstr>„Auslandsaufenthalte während des Studiums“ Referat für Internationale Angelegenheiten = S-International (S-INT)</vt:lpstr>
      <vt:lpstr>Partnerhochschulen der FAU</vt:lpstr>
      <vt:lpstr>10 Schritte zu ERASMUS+</vt:lpstr>
      <vt:lpstr>ERASMUS+</vt:lpstr>
      <vt:lpstr>PowerPoint-Präsentation</vt:lpstr>
      <vt:lpstr>Allgemeine Struktur unseres Masterprogrammes (Semester 1 – 4)</vt:lpstr>
      <vt:lpstr>Lehrveranstaltungen / Module</vt:lpstr>
      <vt:lpstr>Lehrveranstaltungen / Module</vt:lpstr>
      <vt:lpstr>Die nächsten Schritte …</vt:lpstr>
      <vt:lpstr>Bewerbungsformular</vt:lpstr>
      <vt:lpstr>Nominierung für WS2026/27 und SS2027</vt:lpstr>
      <vt:lpstr>Auswahlverfahren</vt:lpstr>
      <vt:lpstr>Dual Degree Programme (Doppelabschluss an FAU und UoW/Australien)</vt:lpstr>
      <vt:lpstr>Dual Degree Programme (Doppelabschluss an FAU und UoW/Australien)</vt:lpstr>
      <vt:lpstr>Wollongong und die UoW</vt:lpstr>
      <vt:lpstr>Bewerbungen (für Wintersemester 2026/27 und Sommersemester 2027)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ERASMUSinfo10-11-2023</dc:title>
  <dc:creator>Romano Dorta</dc:creator>
  <cp:lastModifiedBy>Landeck, Eva (DCP)</cp:lastModifiedBy>
  <cp:revision>35</cp:revision>
  <dcterms:created xsi:type="dcterms:W3CDTF">2024-11-06T11:26:09Z</dcterms:created>
  <dcterms:modified xsi:type="dcterms:W3CDTF">2025-11-25T10:40:20Z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2023-11-10T00:00:00Z</vt:filetime>
  </property>
  <property fmtid="{D5CDD505-2E9C-101B-9397-08002B2CF9AE}" pid="3" name="Creator">
    <vt:lpwstr>PowerPoint</vt:lpwstr>
  </property>
  <property fmtid="{D5CDD505-2E9C-101B-9397-08002B2CF9AE}" pid="4" name="LastSaved">
    <vt:filetime>2024-11-06T00:00:00Z</vt:filetime>
  </property>
  <property fmtid="{D5CDD505-2E9C-101B-9397-08002B2CF9AE}" pid="5" name="Producer">
    <vt:lpwstr>macOS Version 12.7 (Build 21G816) Quartz PDFContext</vt:lpwstr>
  </property>
</Properties>
</file>